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5143500" cx="9144000"/>
  <p:notesSz cx="6858000" cy="9144000"/>
  <p:embeddedFontLst>
    <p:embeddedFont>
      <p:font typeface="Roboto"/>
      <p:regular r:id="rId36"/>
      <p:bold r:id="rId37"/>
      <p:italic r:id="rId38"/>
      <p:boldItalic r:id="rId39"/>
    </p:embeddedFont>
    <p:embeddedFont>
      <p:font typeface="Space Grotesk Medium"/>
      <p:regular r:id="rId40"/>
      <p:bold r:id="rId41"/>
    </p:embeddedFont>
    <p:embeddedFont>
      <p:font typeface="Space Grotesk"/>
      <p:regular r:id="rId42"/>
      <p:bold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SpaceGroteskMedium-regular.fntdata"/><Relationship Id="rId20" Type="http://schemas.openxmlformats.org/officeDocument/2006/relationships/slide" Target="slides/slide15.xml"/><Relationship Id="rId42" Type="http://schemas.openxmlformats.org/officeDocument/2006/relationships/font" Target="fonts/SpaceGrotesk-regular.fntdata"/><Relationship Id="rId41" Type="http://schemas.openxmlformats.org/officeDocument/2006/relationships/font" Target="fonts/SpaceGroteskMedium-bold.fntdata"/><Relationship Id="rId22" Type="http://schemas.openxmlformats.org/officeDocument/2006/relationships/slide" Target="slides/slide17.xml"/><Relationship Id="rId21" Type="http://schemas.openxmlformats.org/officeDocument/2006/relationships/slide" Target="slides/slide16.xml"/><Relationship Id="rId43" Type="http://schemas.openxmlformats.org/officeDocument/2006/relationships/font" Target="fonts/SpaceGrotesk-bold.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Roboto-bold.fntdata"/><Relationship Id="rId14" Type="http://schemas.openxmlformats.org/officeDocument/2006/relationships/slide" Target="slides/slide9.xml"/><Relationship Id="rId36" Type="http://schemas.openxmlformats.org/officeDocument/2006/relationships/font" Target="fonts/Roboto-regular.fntdata"/><Relationship Id="rId17" Type="http://schemas.openxmlformats.org/officeDocument/2006/relationships/slide" Target="slides/slide12.xml"/><Relationship Id="rId39" Type="http://schemas.openxmlformats.org/officeDocument/2006/relationships/font" Target="fonts/Roboto-boldItalic.fntdata"/><Relationship Id="rId16" Type="http://schemas.openxmlformats.org/officeDocument/2006/relationships/slide" Target="slides/slide11.xml"/><Relationship Id="rId38" Type="http://schemas.openxmlformats.org/officeDocument/2006/relationships/font" Target="fonts/Robot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9.png>
</file>

<file path=ppt/media/image2.png>
</file>

<file path=ppt/media/image20.png>
</file>

<file path=ppt/media/image21.png>
</file>

<file path=ppt/media/image22.png>
</file>

<file path=ppt/media/image23.png>
</file>

<file path=ppt/media/image24.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&lt;Speaker Note&gt;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4bc7d1432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4bc7d1432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419b178a6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419b178a6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419b178a66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419b178a66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3f33c93263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3f33c93263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419b178a66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419b178a66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4bc7d14328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4bc7d14328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4bc7d14328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4bc7d14328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4bc7d14328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4bc7d14328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4bc7d14328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4bc7d14328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4bc7d14328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4bc7d14328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419b178a6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2419b178a6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3f33c93263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3f33c93263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4bc7d14328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4bc7d14328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419b178a66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419b178a66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4bc7d14328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4bc7d14328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4bc7d14328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4bc7d14328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4bc7d14328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4bc7d14328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4bc7d14328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4bc7d14328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4bc7d14328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4bc7d14328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419b178a66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419b178a66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4bc7d14328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24bc7d14328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3f33c93263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3f33c93263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32d3b7532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32d3b7532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3f35d1a66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3f35d1a66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3f33c93263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3f33c93263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4bc7d1432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4bc7d1432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4bc7d14328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4bc7d14328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4bc7d1432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4bc7d1432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4bc7d143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4bc7d143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1.png"/><Relationship Id="rId4" Type="http://schemas.openxmlformats.org/officeDocument/2006/relationships/image" Target="../media/image7.png"/><Relationship Id="rId5"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hyperlink" Target="http://booking.com" TargetMode="External"/><Relationship Id="rId5" Type="http://schemas.openxmlformats.org/officeDocument/2006/relationships/hyperlink" Target="http://booking.com" TargetMode="External"/><Relationship Id="rId6"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5.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9.png"/><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2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9.png"/><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9.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10.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4003" cy="5143501"/>
          </a:xfrm>
          <a:prstGeom prst="rect">
            <a:avLst/>
          </a:prstGeom>
          <a:noFill/>
          <a:ln>
            <a:noFill/>
          </a:ln>
        </p:spPr>
      </p:pic>
      <p:sp>
        <p:nvSpPr>
          <p:cNvPr id="55" name="Google Shape;55;p13"/>
          <p:cNvSpPr txBox="1"/>
          <p:nvPr/>
        </p:nvSpPr>
        <p:spPr>
          <a:xfrm>
            <a:off x="311700" y="3551850"/>
            <a:ext cx="8520600" cy="107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ADADAD"/>
                </a:solidFill>
                <a:latin typeface="Space Grotesk"/>
                <a:ea typeface="Space Grotesk"/>
                <a:cs typeface="Space Grotesk"/>
                <a:sym typeface="Space Grotesk"/>
              </a:rPr>
              <a:t>Name: Raksha Pahariya	</a:t>
            </a:r>
            <a:endParaRPr b="1" sz="1800">
              <a:solidFill>
                <a:srgbClr val="ADADAD"/>
              </a:solidFill>
              <a:latin typeface="Space Grotesk"/>
              <a:ea typeface="Space Grotesk"/>
              <a:cs typeface="Space Grotesk"/>
              <a:sym typeface="Space Grotesk"/>
            </a:endParaRPr>
          </a:p>
          <a:p>
            <a:pPr indent="0" lvl="0" marL="0" rtl="0" algn="l">
              <a:spcBef>
                <a:spcPts val="0"/>
              </a:spcBef>
              <a:spcAft>
                <a:spcPts val="0"/>
              </a:spcAft>
              <a:buNone/>
            </a:pPr>
            <a:r>
              <a:rPr b="1" lang="en" sz="1800">
                <a:solidFill>
                  <a:srgbClr val="ADADAD"/>
                </a:solidFill>
                <a:latin typeface="Space Grotesk"/>
                <a:ea typeface="Space Grotesk"/>
                <a:cs typeface="Space Grotesk"/>
                <a:sym typeface="Space Grotesk"/>
              </a:rPr>
              <a:t>Email id: rakshapahariya1208@gmail.com</a:t>
            </a:r>
            <a:endParaRPr b="1" sz="1800">
              <a:solidFill>
                <a:srgbClr val="ADADAD"/>
              </a:solidFill>
              <a:latin typeface="Space Grotesk"/>
              <a:ea typeface="Space Grotesk"/>
              <a:cs typeface="Space Grotesk"/>
              <a:sym typeface="Space Grotesk"/>
            </a:endParaRPr>
          </a:p>
          <a:p>
            <a:pPr indent="0" lvl="0" marL="0" rtl="0" algn="l">
              <a:spcBef>
                <a:spcPts val="0"/>
              </a:spcBef>
              <a:spcAft>
                <a:spcPts val="0"/>
              </a:spcAft>
              <a:buNone/>
            </a:pPr>
            <a:r>
              <a:rPr b="1" lang="en" sz="1800">
                <a:solidFill>
                  <a:srgbClr val="ADADAD"/>
                </a:solidFill>
                <a:latin typeface="Space Grotesk"/>
                <a:ea typeface="Space Grotesk"/>
                <a:cs typeface="Space Grotesk"/>
                <a:sym typeface="Space Grotesk"/>
              </a:rPr>
              <a:t>Role, Company: Student , IIEST Shibpur</a:t>
            </a:r>
            <a:endParaRPr b="1" sz="1800">
              <a:solidFill>
                <a:srgbClr val="ADADAD"/>
              </a:solidFill>
              <a:latin typeface="Space Grotesk"/>
              <a:ea typeface="Space Grotesk"/>
              <a:cs typeface="Space Grotesk"/>
              <a:sym typeface="Space Grotesk"/>
            </a:endParaRPr>
          </a:p>
        </p:txBody>
      </p:sp>
      <p:pic>
        <p:nvPicPr>
          <p:cNvPr id="56" name="Google Shape;56;p13"/>
          <p:cNvPicPr preferRelativeResize="0"/>
          <p:nvPr/>
        </p:nvPicPr>
        <p:blipFill>
          <a:blip r:embed="rId4">
            <a:alphaModFix/>
          </a:blip>
          <a:stretch>
            <a:fillRect/>
          </a:stretch>
        </p:blipFill>
        <p:spPr>
          <a:xfrm>
            <a:off x="3544975" y="3486675"/>
            <a:ext cx="156426" cy="156426"/>
          </a:xfrm>
          <a:prstGeom prst="rect">
            <a:avLst/>
          </a:prstGeom>
          <a:noFill/>
          <a:ln>
            <a:noFill/>
          </a:ln>
        </p:spPr>
      </p:pic>
      <p:sp>
        <p:nvSpPr>
          <p:cNvPr id="57" name="Google Shape;57;p13"/>
          <p:cNvSpPr txBox="1"/>
          <p:nvPr/>
        </p:nvSpPr>
        <p:spPr>
          <a:xfrm>
            <a:off x="741025" y="1237650"/>
            <a:ext cx="7755600" cy="2955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9000">
                <a:solidFill>
                  <a:schemeClr val="lt1"/>
                </a:solidFill>
                <a:latin typeface="Space Grotesk Medium"/>
                <a:ea typeface="Space Grotesk Medium"/>
                <a:cs typeface="Space Grotesk Medium"/>
                <a:sym typeface="Space Grotesk Medium"/>
              </a:rPr>
              <a:t>Assignment </a:t>
            </a:r>
            <a:r>
              <a:rPr lang="en" sz="9000">
                <a:solidFill>
                  <a:srgbClr val="2CB974"/>
                </a:solidFill>
                <a:latin typeface="Space Grotesk Medium"/>
                <a:ea typeface="Space Grotesk Medium"/>
                <a:cs typeface="Space Grotesk Medium"/>
                <a:sym typeface="Space Grotesk Medium"/>
              </a:rPr>
              <a:t>3</a:t>
            </a:r>
            <a:endParaRPr sz="9000">
              <a:solidFill>
                <a:srgbClr val="2CB974"/>
              </a:solidFill>
              <a:latin typeface="Space Grotesk Medium"/>
              <a:ea typeface="Space Grotesk Medium"/>
              <a:cs typeface="Space Grotesk Medium"/>
              <a:sym typeface="Space Grotesk Medium"/>
            </a:endParaRPr>
          </a:p>
          <a:p>
            <a:pPr indent="0" lvl="0" marL="0" rtl="0" algn="l">
              <a:spcBef>
                <a:spcPts val="0"/>
              </a:spcBef>
              <a:spcAft>
                <a:spcPts val="0"/>
              </a:spcAft>
              <a:buNone/>
            </a:pPr>
            <a:r>
              <a:t/>
            </a:r>
            <a:endParaRPr sz="9000"/>
          </a:p>
        </p:txBody>
      </p:sp>
      <p:sp>
        <p:nvSpPr>
          <p:cNvPr id="58" name="Google Shape;58;p13"/>
          <p:cNvSpPr txBox="1"/>
          <p:nvPr/>
        </p:nvSpPr>
        <p:spPr>
          <a:xfrm>
            <a:off x="824375" y="2094600"/>
            <a:ext cx="7755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59" name="Google Shape;59;p13"/>
          <p:cNvPicPr preferRelativeResize="0"/>
          <p:nvPr/>
        </p:nvPicPr>
        <p:blipFill>
          <a:blip r:embed="rId5">
            <a:alphaModFix/>
          </a:blip>
          <a:stretch>
            <a:fillRect/>
          </a:stretch>
        </p:blipFill>
        <p:spPr>
          <a:xfrm>
            <a:off x="0" y="4786306"/>
            <a:ext cx="9144003" cy="35718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id="117" name="Google Shape;117;p22"/>
          <p:cNvPicPr preferRelativeResize="0"/>
          <p:nvPr/>
        </p:nvPicPr>
        <p:blipFill>
          <a:blip r:embed="rId3">
            <a:alphaModFix/>
          </a:blip>
          <a:stretch>
            <a:fillRect/>
          </a:stretch>
        </p:blipFill>
        <p:spPr>
          <a:xfrm>
            <a:off x="0" y="0"/>
            <a:ext cx="9144003" cy="5143501"/>
          </a:xfrm>
          <a:prstGeom prst="rect">
            <a:avLst/>
          </a:prstGeom>
          <a:noFill/>
          <a:ln>
            <a:noFill/>
          </a:ln>
        </p:spPr>
      </p:pic>
      <p:sp>
        <p:nvSpPr>
          <p:cNvPr id="118" name="Google Shape;118;p22"/>
          <p:cNvSpPr txBox="1"/>
          <p:nvPr/>
        </p:nvSpPr>
        <p:spPr>
          <a:xfrm>
            <a:off x="374625" y="935150"/>
            <a:ext cx="8268900" cy="15639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200"/>
              </a:spcBef>
              <a:spcAft>
                <a:spcPts val="1200"/>
              </a:spcAft>
              <a:buNone/>
            </a:pPr>
            <a:r>
              <a:rPr b="1" lang="en" sz="1600">
                <a:solidFill>
                  <a:schemeClr val="lt1"/>
                </a:solidFill>
              </a:rPr>
              <a:t>Activation: Try to book 1 property in Goa on Booking.com and identify what all strategies are being used to drive users to book right away. Take snapshots of the actual placement of those nudges on the website and write 2-3 sentences about why those strategies work. Bonus if you use the “4-part intent framework” described by Karan Peri</a:t>
            </a:r>
            <a:endParaRPr sz="1800">
              <a:solidFill>
                <a:schemeClr val="lt1"/>
              </a:solidFill>
            </a:endParaRPr>
          </a:p>
        </p:txBody>
      </p:sp>
      <p:sp>
        <p:nvSpPr>
          <p:cNvPr id="119" name="Google Shape;119;p22"/>
          <p:cNvSpPr txBox="1"/>
          <p:nvPr/>
        </p:nvSpPr>
        <p:spPr>
          <a:xfrm>
            <a:off x="467550" y="2571750"/>
            <a:ext cx="7635600" cy="523200"/>
          </a:xfrm>
          <a:prstGeom prst="rect">
            <a:avLst/>
          </a:prstGeom>
          <a:noFill/>
          <a:ln>
            <a:noFill/>
          </a:ln>
        </p:spPr>
        <p:txBody>
          <a:bodyPr anchorCtr="0" anchor="t" bIns="91425" lIns="91425" spcFirstLastPara="1" rIns="91425" wrap="square" tIns="91425">
            <a:spAutoFit/>
          </a:bodyPr>
          <a:lstStyle/>
          <a:p>
            <a:pPr indent="-368300" lvl="0" marL="457200" rtl="0" algn="l">
              <a:spcBef>
                <a:spcPts val="0"/>
              </a:spcBef>
              <a:spcAft>
                <a:spcPts val="0"/>
              </a:spcAft>
              <a:buClr>
                <a:srgbClr val="2CB974"/>
              </a:buClr>
              <a:buSzPts val="2200"/>
              <a:buChar char="●"/>
            </a:pPr>
            <a:r>
              <a:t/>
            </a:r>
            <a:endParaRPr b="1" sz="2200">
              <a:solidFill>
                <a:srgbClr val="2CB974"/>
              </a:solidFill>
            </a:endParaRPr>
          </a:p>
        </p:txBody>
      </p:sp>
      <p:sp>
        <p:nvSpPr>
          <p:cNvPr id="120" name="Google Shape;120;p22"/>
          <p:cNvSpPr txBox="1"/>
          <p:nvPr/>
        </p:nvSpPr>
        <p:spPr>
          <a:xfrm>
            <a:off x="727850" y="2989350"/>
            <a:ext cx="8103000" cy="2287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374151"/>
                </a:solidFill>
                <a:highlight>
                  <a:srgbClr val="F7F7F8"/>
                </a:highlight>
                <a:latin typeface="Roboto"/>
                <a:ea typeface="Roboto"/>
                <a:cs typeface="Roboto"/>
                <a:sym typeface="Roboto"/>
              </a:rPr>
              <a:t>Notion's onboarding process focuses on several key steps to provide a better experience for new users:</a:t>
            </a:r>
            <a:endParaRPr sz="1200">
              <a:solidFill>
                <a:srgbClr val="374151"/>
              </a:solidFill>
              <a:highlight>
                <a:srgbClr val="F7F7F8"/>
              </a:highlight>
              <a:latin typeface="Roboto"/>
              <a:ea typeface="Roboto"/>
              <a:cs typeface="Roboto"/>
              <a:sym typeface="Roboto"/>
            </a:endParaRPr>
          </a:p>
          <a:p>
            <a:pPr indent="-304800" lvl="0" marL="457200" rtl="0" algn="l">
              <a:lnSpc>
                <a:spcPct val="115000"/>
              </a:lnSpc>
              <a:spcBef>
                <a:spcPts val="1500"/>
              </a:spcBef>
              <a:spcAft>
                <a:spcPts val="0"/>
              </a:spcAft>
              <a:buClr>
                <a:srgbClr val="374151"/>
              </a:buClr>
              <a:buSzPts val="1200"/>
              <a:buFont typeface="Roboto"/>
              <a:buAutoNum type="arabicPeriod"/>
            </a:pPr>
            <a:r>
              <a:rPr lang="en" sz="1200">
                <a:solidFill>
                  <a:srgbClr val="374151"/>
                </a:solidFill>
                <a:highlight>
                  <a:srgbClr val="F7F7F8"/>
                </a:highlight>
                <a:latin typeface="Roboto"/>
                <a:ea typeface="Roboto"/>
                <a:cs typeface="Roboto"/>
                <a:sym typeface="Roboto"/>
              </a:rPr>
              <a:t>Email Verification: Verifying the email ensures accurate contact information and reduces the risk of user error or misuse.</a:t>
            </a:r>
            <a:endParaRPr sz="1200">
              <a:solidFill>
                <a:srgbClr val="374151"/>
              </a:solidFill>
              <a:highlight>
                <a:srgbClr val="F7F7F8"/>
              </a:highlight>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AutoNum type="arabicPeriod"/>
            </a:pPr>
            <a:r>
              <a:rPr lang="en" sz="1200">
                <a:solidFill>
                  <a:srgbClr val="374151"/>
                </a:solidFill>
                <a:highlight>
                  <a:srgbClr val="F7F7F8"/>
                </a:highlight>
                <a:latin typeface="Roboto"/>
                <a:ea typeface="Roboto"/>
                <a:cs typeface="Roboto"/>
                <a:sym typeface="Roboto"/>
              </a:rPr>
              <a:t>Account Creation: Setting up a unique username and password maintains the security and privacy of the user's account.</a:t>
            </a:r>
            <a:endParaRPr sz="1200">
              <a:solidFill>
                <a:srgbClr val="374151"/>
              </a:solidFill>
              <a:highlight>
                <a:srgbClr val="F7F7F8"/>
              </a:highlight>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AutoNum type="arabicPeriod"/>
            </a:pPr>
            <a:r>
              <a:rPr lang="en" sz="1200">
                <a:solidFill>
                  <a:srgbClr val="374151"/>
                </a:solidFill>
                <a:highlight>
                  <a:srgbClr val="F7F7F8"/>
                </a:highlight>
                <a:latin typeface="Roboto"/>
                <a:ea typeface="Roboto"/>
                <a:cs typeface="Roboto"/>
                <a:sym typeface="Roboto"/>
              </a:rPr>
              <a:t>Personalization: Allowing users to personalize their profile and interface creates a sense of ownership and engagement with the platform.</a:t>
            </a:r>
            <a:endParaRPr sz="1200">
              <a:solidFill>
                <a:srgbClr val="374151"/>
              </a:solidFill>
              <a:highlight>
                <a:srgbClr val="F7F7F8"/>
              </a:highlight>
              <a:latin typeface="Roboto"/>
              <a:ea typeface="Roboto"/>
              <a:cs typeface="Roboto"/>
              <a:sym typeface="Roboto"/>
            </a:endParaRPr>
          </a:p>
          <a:p>
            <a:pPr indent="0" lvl="0" marL="0" rtl="0" algn="l">
              <a:spcBef>
                <a:spcPts val="1500"/>
              </a:spcBef>
              <a:spcAft>
                <a:spcPts val="0"/>
              </a:spcAft>
              <a:buNone/>
            </a:pPr>
            <a:r>
              <a:t/>
            </a:r>
            <a:endParaRPr sz="1500">
              <a:solidFill>
                <a:srgbClr val="374151"/>
              </a:solidFill>
              <a:highlight>
                <a:srgbClr val="F7F7F8"/>
              </a:highlight>
              <a:latin typeface="Georgia"/>
              <a:ea typeface="Georgia"/>
              <a:cs typeface="Georgia"/>
              <a:sym typeface="Georgi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3"/>
          <p:cNvSpPr txBox="1"/>
          <p:nvPr/>
        </p:nvSpPr>
        <p:spPr>
          <a:xfrm>
            <a:off x="328575" y="1925250"/>
            <a:ext cx="30000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3600">
                <a:solidFill>
                  <a:schemeClr val="lt1"/>
                </a:solidFill>
                <a:latin typeface="Space Grotesk Medium"/>
                <a:ea typeface="Space Grotesk Medium"/>
                <a:cs typeface="Space Grotesk Medium"/>
                <a:sym typeface="Space Grotesk Medium"/>
              </a:rPr>
              <a:t>Intent </a:t>
            </a:r>
            <a:r>
              <a:rPr i="1" lang="en" sz="3600">
                <a:solidFill>
                  <a:srgbClr val="2CB974"/>
                </a:solidFill>
                <a:latin typeface="Space Grotesk Medium"/>
                <a:ea typeface="Space Grotesk Medium"/>
                <a:cs typeface="Space Grotesk Medium"/>
                <a:sym typeface="Space Grotesk Medium"/>
              </a:rPr>
              <a:t>framework</a:t>
            </a:r>
            <a:endParaRPr i="1">
              <a:solidFill>
                <a:srgbClr val="2CB974"/>
              </a:solidFill>
            </a:endParaRPr>
          </a:p>
        </p:txBody>
      </p:sp>
      <p:sp>
        <p:nvSpPr>
          <p:cNvPr id="126" name="Google Shape;126;p23"/>
          <p:cNvSpPr txBox="1"/>
          <p:nvPr/>
        </p:nvSpPr>
        <p:spPr>
          <a:xfrm>
            <a:off x="4322050" y="1971450"/>
            <a:ext cx="4046700" cy="523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b="1" sz="2200">
              <a:solidFill>
                <a:schemeClr val="dk1"/>
              </a:solidFill>
            </a:endParaRPr>
          </a:p>
        </p:txBody>
      </p:sp>
      <p:pic>
        <p:nvPicPr>
          <p:cNvPr id="127" name="Google Shape;127;p23"/>
          <p:cNvPicPr preferRelativeResize="0"/>
          <p:nvPr/>
        </p:nvPicPr>
        <p:blipFill>
          <a:blip r:embed="rId3">
            <a:alphaModFix/>
          </a:blip>
          <a:stretch>
            <a:fillRect/>
          </a:stretch>
        </p:blipFill>
        <p:spPr>
          <a:xfrm>
            <a:off x="0" y="4786306"/>
            <a:ext cx="9144003" cy="357188"/>
          </a:xfrm>
          <a:prstGeom prst="rect">
            <a:avLst/>
          </a:prstGeom>
          <a:noFill/>
          <a:ln>
            <a:noFill/>
          </a:ln>
        </p:spPr>
      </p:pic>
      <p:sp>
        <p:nvSpPr>
          <p:cNvPr id="128" name="Google Shape;128;p23"/>
          <p:cNvSpPr txBox="1"/>
          <p:nvPr/>
        </p:nvSpPr>
        <p:spPr>
          <a:xfrm>
            <a:off x="3596500" y="711175"/>
            <a:ext cx="53736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dk1"/>
              </a:solidFill>
              <a:highlight>
                <a:srgbClr val="F7F7F8"/>
              </a:highlight>
              <a:latin typeface="Georgia"/>
              <a:ea typeface="Georgia"/>
              <a:cs typeface="Georgia"/>
              <a:sym typeface="Georgi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pic>
        <p:nvPicPr>
          <p:cNvPr id="133" name="Google Shape;133;p24"/>
          <p:cNvPicPr preferRelativeResize="0"/>
          <p:nvPr/>
        </p:nvPicPr>
        <p:blipFill>
          <a:blip r:embed="rId3">
            <a:alphaModFix/>
          </a:blip>
          <a:stretch>
            <a:fillRect/>
          </a:stretch>
        </p:blipFill>
        <p:spPr>
          <a:xfrm>
            <a:off x="0" y="0"/>
            <a:ext cx="9144003" cy="5143501"/>
          </a:xfrm>
          <a:prstGeom prst="rect">
            <a:avLst/>
          </a:prstGeom>
          <a:noFill/>
          <a:ln>
            <a:noFill/>
          </a:ln>
        </p:spPr>
      </p:pic>
      <p:sp>
        <p:nvSpPr>
          <p:cNvPr id="134" name="Google Shape;134;p24"/>
          <p:cNvSpPr txBox="1"/>
          <p:nvPr/>
        </p:nvSpPr>
        <p:spPr>
          <a:xfrm>
            <a:off x="328575" y="1925250"/>
            <a:ext cx="30000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3600">
                <a:solidFill>
                  <a:schemeClr val="lt1"/>
                </a:solidFill>
                <a:latin typeface="Space Grotesk Medium"/>
                <a:ea typeface="Space Grotesk Medium"/>
                <a:cs typeface="Space Grotesk Medium"/>
                <a:sym typeface="Space Grotesk Medium"/>
              </a:rPr>
              <a:t>Existing </a:t>
            </a:r>
            <a:r>
              <a:rPr i="1" lang="en" sz="3600">
                <a:solidFill>
                  <a:srgbClr val="2CB974"/>
                </a:solidFill>
                <a:latin typeface="Space Grotesk Medium"/>
                <a:ea typeface="Space Grotesk Medium"/>
                <a:cs typeface="Space Grotesk Medium"/>
                <a:sym typeface="Space Grotesk Medium"/>
              </a:rPr>
              <a:t>User Flow</a:t>
            </a:r>
            <a:endParaRPr i="1">
              <a:solidFill>
                <a:srgbClr val="2CB974"/>
              </a:solidFill>
            </a:endParaRPr>
          </a:p>
        </p:txBody>
      </p:sp>
      <p:sp>
        <p:nvSpPr>
          <p:cNvPr id="135" name="Google Shape;135;p24"/>
          <p:cNvSpPr txBox="1"/>
          <p:nvPr/>
        </p:nvSpPr>
        <p:spPr>
          <a:xfrm>
            <a:off x="4322050" y="1971450"/>
            <a:ext cx="4046700" cy="1539300"/>
          </a:xfrm>
          <a:prstGeom prst="rect">
            <a:avLst/>
          </a:prstGeom>
          <a:noFill/>
          <a:ln>
            <a:noFill/>
          </a:ln>
        </p:spPr>
        <p:txBody>
          <a:bodyPr anchorCtr="0" anchor="t" bIns="91425" lIns="91425" spcFirstLastPara="1" rIns="91425" wrap="square" tIns="91425">
            <a:spAutoFit/>
          </a:bodyPr>
          <a:lstStyle/>
          <a:p>
            <a:pPr indent="-368300" lvl="0" marL="457200" rtl="0" algn="l">
              <a:spcBef>
                <a:spcPts val="0"/>
              </a:spcBef>
              <a:spcAft>
                <a:spcPts val="0"/>
              </a:spcAft>
              <a:buClr>
                <a:schemeClr val="dk1"/>
              </a:buClr>
              <a:buSzPts val="2200"/>
              <a:buChar char="●"/>
            </a:pPr>
            <a:r>
              <a:rPr b="1" lang="en" sz="2200">
                <a:solidFill>
                  <a:schemeClr val="dk1"/>
                </a:solidFill>
              </a:rPr>
              <a:t>User Flow 1</a:t>
            </a:r>
            <a:endParaRPr b="1" sz="2200">
              <a:solidFill>
                <a:schemeClr val="dk1"/>
              </a:solidFill>
            </a:endParaRPr>
          </a:p>
          <a:p>
            <a:pPr indent="-368300" lvl="0" marL="457200" rtl="0" algn="l">
              <a:spcBef>
                <a:spcPts val="0"/>
              </a:spcBef>
              <a:spcAft>
                <a:spcPts val="0"/>
              </a:spcAft>
              <a:buClr>
                <a:schemeClr val="dk1"/>
              </a:buClr>
              <a:buSzPts val="2200"/>
              <a:buChar char="●"/>
            </a:pPr>
            <a:r>
              <a:rPr b="1" lang="en" sz="2200">
                <a:solidFill>
                  <a:schemeClr val="dk1"/>
                </a:solidFill>
              </a:rPr>
              <a:t>User Flow 2</a:t>
            </a:r>
            <a:endParaRPr b="1" sz="2200">
              <a:solidFill>
                <a:schemeClr val="dk1"/>
              </a:solidFill>
            </a:endParaRPr>
          </a:p>
          <a:p>
            <a:pPr indent="0" lvl="0" marL="0" rtl="0" algn="l">
              <a:spcBef>
                <a:spcPts val="0"/>
              </a:spcBef>
              <a:spcAft>
                <a:spcPts val="0"/>
              </a:spcAft>
              <a:buNone/>
            </a:pPr>
            <a:r>
              <a:t/>
            </a:r>
            <a:endParaRPr b="1" sz="2200">
              <a:solidFill>
                <a:schemeClr val="dk1"/>
              </a:solidFill>
            </a:endParaRPr>
          </a:p>
          <a:p>
            <a:pPr indent="0" lvl="0" marL="457200" rtl="0" algn="l">
              <a:spcBef>
                <a:spcPts val="0"/>
              </a:spcBef>
              <a:spcAft>
                <a:spcPts val="0"/>
              </a:spcAft>
              <a:buNone/>
            </a:pPr>
            <a:r>
              <a:t/>
            </a:r>
            <a:endParaRPr b="1" sz="2200">
              <a:solidFill>
                <a:schemeClr val="dk1"/>
              </a:solidFill>
            </a:endParaRPr>
          </a:p>
        </p:txBody>
      </p:sp>
      <p:pic>
        <p:nvPicPr>
          <p:cNvPr id="136" name="Google Shape;136;p24"/>
          <p:cNvPicPr preferRelativeResize="0"/>
          <p:nvPr/>
        </p:nvPicPr>
        <p:blipFill>
          <a:blip r:embed="rId4">
            <a:alphaModFix/>
          </a:blip>
          <a:stretch>
            <a:fillRect/>
          </a:stretch>
        </p:blipFill>
        <p:spPr>
          <a:xfrm>
            <a:off x="0" y="4786306"/>
            <a:ext cx="9144003" cy="35718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p25"/>
          <p:cNvPicPr preferRelativeResize="0"/>
          <p:nvPr/>
        </p:nvPicPr>
        <p:blipFill>
          <a:blip r:embed="rId3">
            <a:alphaModFix/>
          </a:blip>
          <a:stretch>
            <a:fillRect/>
          </a:stretch>
        </p:blipFill>
        <p:spPr>
          <a:xfrm>
            <a:off x="0" y="0"/>
            <a:ext cx="9144003" cy="5143501"/>
          </a:xfrm>
          <a:prstGeom prst="rect">
            <a:avLst/>
          </a:prstGeom>
          <a:noFill/>
          <a:ln>
            <a:noFill/>
          </a:ln>
        </p:spPr>
      </p:pic>
      <p:sp>
        <p:nvSpPr>
          <p:cNvPr id="142" name="Google Shape;142;p25"/>
          <p:cNvSpPr txBox="1"/>
          <p:nvPr/>
        </p:nvSpPr>
        <p:spPr>
          <a:xfrm>
            <a:off x="463650" y="1153600"/>
            <a:ext cx="7819200" cy="399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rgbClr val="374151"/>
                </a:solidFill>
                <a:highlight>
                  <a:srgbClr val="F7F7F8"/>
                </a:highlight>
                <a:latin typeface="Roboto"/>
                <a:ea typeface="Roboto"/>
                <a:cs typeface="Roboto"/>
                <a:sym typeface="Roboto"/>
              </a:rPr>
              <a:t>Insights into the strategies commonly used on booking platforms like Booking.com to drive users to book right away, using the "4-part intent framework" described by Karan Peri.</a:t>
            </a:r>
            <a:endParaRPr sz="1600">
              <a:solidFill>
                <a:srgbClr val="374151"/>
              </a:solidFill>
              <a:highlight>
                <a:srgbClr val="F7F7F8"/>
              </a:highlight>
              <a:latin typeface="Roboto"/>
              <a:ea typeface="Roboto"/>
              <a:cs typeface="Roboto"/>
              <a:sym typeface="Roboto"/>
            </a:endParaRPr>
          </a:p>
          <a:p>
            <a:pPr indent="-330200" lvl="0" marL="457200" rtl="0" algn="l">
              <a:spcBef>
                <a:spcPts val="1500"/>
              </a:spcBef>
              <a:spcAft>
                <a:spcPts val="0"/>
              </a:spcAft>
              <a:buClr>
                <a:srgbClr val="374151"/>
              </a:buClr>
              <a:buSzPts val="1600"/>
              <a:buFont typeface="Roboto"/>
              <a:buAutoNum type="arabicPeriod"/>
            </a:pPr>
            <a:r>
              <a:rPr lang="en" sz="1600">
                <a:solidFill>
                  <a:srgbClr val="374151"/>
                </a:solidFill>
                <a:highlight>
                  <a:srgbClr val="F7F7F8"/>
                </a:highlight>
                <a:latin typeface="Roboto"/>
                <a:ea typeface="Roboto"/>
                <a:cs typeface="Roboto"/>
                <a:sym typeface="Roboto"/>
              </a:rPr>
              <a:t>Urgency/Scarcity : One strategy often employed is the use of urgency and scarcity. This can be seen through messages such as "Only 1 room left!" or "10 people are viewing this property." By creating a sense of urgency and scarcity, Booking.com aims to motivate users to book immediately to secure the property before it's no longer available.</a:t>
            </a:r>
            <a:endParaRPr sz="1600">
              <a:solidFill>
                <a:srgbClr val="374151"/>
              </a:solidFill>
              <a:highlight>
                <a:srgbClr val="F7F7F8"/>
              </a:highlight>
              <a:latin typeface="Roboto"/>
              <a:ea typeface="Roboto"/>
              <a:cs typeface="Roboto"/>
              <a:sym typeface="Roboto"/>
            </a:endParaRPr>
          </a:p>
          <a:p>
            <a:pPr indent="-330200" lvl="0" marL="457200" rtl="0" algn="l">
              <a:spcBef>
                <a:spcPts val="0"/>
              </a:spcBef>
              <a:spcAft>
                <a:spcPts val="0"/>
              </a:spcAft>
              <a:buClr>
                <a:srgbClr val="374151"/>
              </a:buClr>
              <a:buSzPts val="1600"/>
              <a:buFont typeface="Roboto"/>
              <a:buAutoNum type="arabicPeriod"/>
            </a:pPr>
            <a:r>
              <a:rPr lang="en" sz="1600">
                <a:solidFill>
                  <a:srgbClr val="374151"/>
                </a:solidFill>
                <a:highlight>
                  <a:srgbClr val="F7F7F8"/>
                </a:highlight>
                <a:latin typeface="Roboto"/>
                <a:ea typeface="Roboto"/>
                <a:cs typeface="Roboto"/>
                <a:sym typeface="Roboto"/>
              </a:rPr>
              <a:t>Social Proof: : Another strategy is leveraging social proof to encourage bookings. This is often achieved by displaying messages such as "1000+ bookings in the last 24 hours" or "Recommended by 80% of guests." By showcasing the popularity and positive reviews of a property, Booking.com builds trust and credibility, influencing users to make a booking decision.</a:t>
            </a:r>
            <a:endParaRPr sz="1600">
              <a:solidFill>
                <a:srgbClr val="374151"/>
              </a:solidFill>
              <a:highlight>
                <a:srgbClr val="F7F7F8"/>
              </a:highlight>
              <a:latin typeface="Roboto"/>
              <a:ea typeface="Roboto"/>
              <a:cs typeface="Roboto"/>
              <a:sym typeface="Roboto"/>
            </a:endParaRPr>
          </a:p>
          <a:p>
            <a:pPr indent="0" lvl="0" marL="457200" rtl="0" algn="l">
              <a:spcBef>
                <a:spcPts val="0"/>
              </a:spcBef>
              <a:spcAft>
                <a:spcPts val="0"/>
              </a:spcAft>
              <a:buNone/>
            </a:pPr>
            <a:r>
              <a:t/>
            </a:r>
            <a:endParaRPr sz="2000">
              <a:solidFill>
                <a:schemeClr val="dk1"/>
              </a:solidFill>
            </a:endParaRPr>
          </a:p>
        </p:txBody>
      </p:sp>
      <p:pic>
        <p:nvPicPr>
          <p:cNvPr id="143" name="Google Shape;143;p25"/>
          <p:cNvPicPr preferRelativeResize="0"/>
          <p:nvPr/>
        </p:nvPicPr>
        <p:blipFill>
          <a:blip r:embed="rId4">
            <a:alphaModFix/>
          </a:blip>
          <a:stretch>
            <a:fillRect/>
          </a:stretch>
        </p:blipFill>
        <p:spPr>
          <a:xfrm>
            <a:off x="0" y="4786306"/>
            <a:ext cx="9144003" cy="35718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id="148" name="Google Shape;148;p26"/>
          <p:cNvPicPr preferRelativeResize="0"/>
          <p:nvPr/>
        </p:nvPicPr>
        <p:blipFill>
          <a:blip r:embed="rId3">
            <a:alphaModFix/>
          </a:blip>
          <a:stretch>
            <a:fillRect/>
          </a:stretch>
        </p:blipFill>
        <p:spPr>
          <a:xfrm>
            <a:off x="0" y="0"/>
            <a:ext cx="9144003" cy="5143501"/>
          </a:xfrm>
          <a:prstGeom prst="rect">
            <a:avLst/>
          </a:prstGeom>
          <a:noFill/>
          <a:ln>
            <a:noFill/>
          </a:ln>
        </p:spPr>
      </p:pic>
      <p:sp>
        <p:nvSpPr>
          <p:cNvPr id="149" name="Google Shape;149;p26"/>
          <p:cNvSpPr txBox="1"/>
          <p:nvPr/>
        </p:nvSpPr>
        <p:spPr>
          <a:xfrm>
            <a:off x="239100" y="1062900"/>
            <a:ext cx="8665800" cy="408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374151"/>
                </a:solidFill>
                <a:highlight>
                  <a:srgbClr val="F7F7F8"/>
                </a:highlight>
                <a:latin typeface="Roboto"/>
                <a:ea typeface="Roboto"/>
                <a:cs typeface="Roboto"/>
                <a:sym typeface="Roboto"/>
              </a:rPr>
              <a:t>3.</a:t>
            </a:r>
            <a:r>
              <a:rPr lang="en">
                <a:solidFill>
                  <a:srgbClr val="374151"/>
                </a:solidFill>
                <a:highlight>
                  <a:srgbClr val="F7F7F8"/>
                </a:highlight>
                <a:latin typeface="Roboto"/>
                <a:ea typeface="Roboto"/>
                <a:cs typeface="Roboto"/>
                <a:sym typeface="Roboto"/>
              </a:rPr>
              <a:t>Value Proposition: Booking.com emphasizes the value proposition of a property through various strategies. They may highlight discounts, special offers, or promotional deals to entice users to book. Additionally, displaying key amenities and features of the property, such as "Free cancellation" or "Breakfast included," helps communicate the value users will receive by making a booking.</a:t>
            </a:r>
            <a:endParaRPr>
              <a:solidFill>
                <a:srgbClr val="374151"/>
              </a:solidFill>
              <a:highlight>
                <a:srgbClr val="F7F7F8"/>
              </a:highlight>
              <a:latin typeface="Roboto"/>
              <a:ea typeface="Roboto"/>
              <a:cs typeface="Roboto"/>
              <a:sym typeface="Roboto"/>
            </a:endParaRPr>
          </a:p>
          <a:p>
            <a:pPr indent="0" lvl="0" marL="0" rtl="0" algn="l">
              <a:spcBef>
                <a:spcPts val="0"/>
              </a:spcBef>
              <a:spcAft>
                <a:spcPts val="0"/>
              </a:spcAft>
              <a:buNone/>
            </a:pPr>
            <a:r>
              <a:rPr lang="en">
                <a:solidFill>
                  <a:srgbClr val="374151"/>
                </a:solidFill>
                <a:highlight>
                  <a:srgbClr val="F7F7F8"/>
                </a:highlight>
                <a:latin typeface="Roboto"/>
                <a:ea typeface="Roboto"/>
                <a:cs typeface="Roboto"/>
                <a:sym typeface="Roboto"/>
              </a:rPr>
              <a:t>4. Ease of Booking: To facilitate quick and easy bookings, Booking.com optimizes the user experience by streamlining the booking process. They prominently display the "Book Now" button, provide a clear summary of the total price, and offer a straightforward reservation form. By reducing friction and simplifying the booking process, Booking.com encourages users to proceed with their reservation without hesitation.</a:t>
            </a:r>
            <a:endParaRPr>
              <a:solidFill>
                <a:srgbClr val="374151"/>
              </a:solidFill>
              <a:highlight>
                <a:srgbClr val="F7F7F8"/>
              </a:highlight>
              <a:latin typeface="Roboto"/>
              <a:ea typeface="Roboto"/>
              <a:cs typeface="Roboto"/>
              <a:sym typeface="Roboto"/>
            </a:endParaRPr>
          </a:p>
          <a:p>
            <a:pPr indent="0" lvl="0" marL="0" rtl="0" algn="l">
              <a:lnSpc>
                <a:spcPct val="115000"/>
              </a:lnSpc>
              <a:spcBef>
                <a:spcPts val="1500"/>
              </a:spcBef>
              <a:spcAft>
                <a:spcPts val="0"/>
              </a:spcAft>
              <a:buNone/>
            </a:pPr>
            <a:r>
              <a:rPr lang="en">
                <a:solidFill>
                  <a:srgbClr val="374151"/>
                </a:solidFill>
                <a:highlight>
                  <a:srgbClr val="F7F7F8"/>
                </a:highlight>
                <a:latin typeface="Roboto"/>
                <a:ea typeface="Roboto"/>
                <a:cs typeface="Roboto"/>
                <a:sym typeface="Roboto"/>
              </a:rPr>
              <a:t>These strategies work by appealing to different aspects of user intent. Urgency and scarcity trigger the fear of missing out (FOMO) and create a sense of urgency to act immediately. Social proof taps into users' desire for validation and reassurance by leveraging the experiences of other guests. Value proposition highlights the benefits and advantages of making a booking, showcasing the value users will receive. Finally, ease of booking addresses users' need for convenience and simplicity, ensuring a smooth and hassle-free reservation process.</a:t>
            </a:r>
            <a:endParaRPr>
              <a:solidFill>
                <a:srgbClr val="374151"/>
              </a:solidFill>
              <a:highlight>
                <a:srgbClr val="F7F7F8"/>
              </a:highlight>
              <a:latin typeface="Roboto"/>
              <a:ea typeface="Roboto"/>
              <a:cs typeface="Roboto"/>
              <a:sym typeface="Roboto"/>
            </a:endParaRPr>
          </a:p>
          <a:p>
            <a:pPr indent="0" lvl="0" marL="457200" rtl="0" algn="l">
              <a:spcBef>
                <a:spcPts val="0"/>
              </a:spcBef>
              <a:spcAft>
                <a:spcPts val="0"/>
              </a:spcAft>
              <a:buNone/>
            </a:pPr>
            <a:r>
              <a:t/>
            </a:r>
            <a:endParaRPr sz="1800">
              <a:solidFill>
                <a:schemeClr val="dk1"/>
              </a:solidFill>
            </a:endParaRPr>
          </a:p>
        </p:txBody>
      </p:sp>
      <p:pic>
        <p:nvPicPr>
          <p:cNvPr id="150" name="Google Shape;150;p26"/>
          <p:cNvPicPr preferRelativeResize="0"/>
          <p:nvPr/>
        </p:nvPicPr>
        <p:blipFill>
          <a:blip r:embed="rId4">
            <a:alphaModFix/>
          </a:blip>
          <a:stretch>
            <a:fillRect/>
          </a:stretch>
        </p:blipFill>
        <p:spPr>
          <a:xfrm>
            <a:off x="0" y="4786306"/>
            <a:ext cx="9144003" cy="35718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7"/>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156" name="Google Shape;156;p27"/>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157" name="Google Shape;157;p27"/>
          <p:cNvPicPr preferRelativeResize="0"/>
          <p:nvPr/>
        </p:nvPicPr>
        <p:blipFill>
          <a:blip r:embed="rId3">
            <a:alphaModFix/>
          </a:blip>
          <a:stretch>
            <a:fillRect/>
          </a:stretch>
        </p:blipFill>
        <p:spPr>
          <a:xfrm>
            <a:off x="895350" y="280988"/>
            <a:ext cx="7353300" cy="45815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8"/>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163" name="Google Shape;163;p28"/>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164" name="Google Shape;164;p28"/>
          <p:cNvPicPr preferRelativeResize="0"/>
          <p:nvPr/>
        </p:nvPicPr>
        <p:blipFill>
          <a:blip r:embed="rId3">
            <a:alphaModFix/>
          </a:blip>
          <a:stretch>
            <a:fillRect/>
          </a:stretch>
        </p:blipFill>
        <p:spPr>
          <a:xfrm>
            <a:off x="2117878" y="140488"/>
            <a:ext cx="4640123" cy="48625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9"/>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170" name="Google Shape;170;p29"/>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171" name="Google Shape;171;p29"/>
          <p:cNvPicPr preferRelativeResize="0"/>
          <p:nvPr/>
        </p:nvPicPr>
        <p:blipFill>
          <a:blip r:embed="rId3">
            <a:alphaModFix/>
          </a:blip>
          <a:stretch>
            <a:fillRect/>
          </a:stretch>
        </p:blipFill>
        <p:spPr>
          <a:xfrm>
            <a:off x="866775" y="438150"/>
            <a:ext cx="7410450" cy="42672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0"/>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177" name="Google Shape;177;p30"/>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178" name="Google Shape;178;p30"/>
          <p:cNvPicPr preferRelativeResize="0"/>
          <p:nvPr/>
        </p:nvPicPr>
        <p:blipFill>
          <a:blip r:embed="rId3">
            <a:alphaModFix/>
          </a:blip>
          <a:stretch>
            <a:fillRect/>
          </a:stretch>
        </p:blipFill>
        <p:spPr>
          <a:xfrm>
            <a:off x="1633538" y="257175"/>
            <a:ext cx="5876925" cy="46291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1"/>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184" name="Google Shape;184;p3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185" name="Google Shape;185;p31"/>
          <p:cNvPicPr preferRelativeResize="0"/>
          <p:nvPr/>
        </p:nvPicPr>
        <p:blipFill>
          <a:blip r:embed="rId3">
            <a:alphaModFix/>
          </a:blip>
          <a:stretch>
            <a:fillRect/>
          </a:stretch>
        </p:blipFill>
        <p:spPr>
          <a:xfrm>
            <a:off x="504825" y="333375"/>
            <a:ext cx="8134350" cy="44767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pic>
        <p:nvPicPr>
          <p:cNvPr id="64" name="Google Shape;64;p14"/>
          <p:cNvPicPr preferRelativeResize="0"/>
          <p:nvPr/>
        </p:nvPicPr>
        <p:blipFill>
          <a:blip r:embed="rId3">
            <a:alphaModFix/>
          </a:blip>
          <a:stretch>
            <a:fillRect/>
          </a:stretch>
        </p:blipFill>
        <p:spPr>
          <a:xfrm>
            <a:off x="0" y="0"/>
            <a:ext cx="9144003" cy="5143501"/>
          </a:xfrm>
          <a:prstGeom prst="rect">
            <a:avLst/>
          </a:prstGeom>
          <a:noFill/>
          <a:ln>
            <a:noFill/>
          </a:ln>
        </p:spPr>
      </p:pic>
      <p:sp>
        <p:nvSpPr>
          <p:cNvPr id="65" name="Google Shape;65;p14"/>
          <p:cNvSpPr txBox="1"/>
          <p:nvPr/>
        </p:nvSpPr>
        <p:spPr>
          <a:xfrm>
            <a:off x="861875" y="1491250"/>
            <a:ext cx="7481700" cy="3167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200">
                <a:solidFill>
                  <a:schemeClr val="dk1"/>
                </a:solidFill>
              </a:rPr>
              <a:t>Onboarding:</a:t>
            </a:r>
            <a:r>
              <a:rPr lang="en" sz="1200">
                <a:solidFill>
                  <a:schemeClr val="dk1"/>
                </a:solidFill>
              </a:rPr>
              <a:t> Signup for Notion through a new email, go through each of the 5-7 steps, and describe how each step helps the company provide a better onboarding experience to you</a:t>
            </a:r>
            <a:endParaRPr sz="12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sz="1200">
                <a:solidFill>
                  <a:schemeClr val="dk1"/>
                </a:solidFill>
              </a:rPr>
              <a:t>Activation:</a:t>
            </a:r>
            <a:r>
              <a:rPr lang="en" sz="1200">
                <a:solidFill>
                  <a:schemeClr val="dk1"/>
                </a:solidFill>
              </a:rPr>
              <a:t> Try to book 1 property in Goa on</a:t>
            </a:r>
            <a:r>
              <a:rPr lang="en" sz="1200">
                <a:solidFill>
                  <a:schemeClr val="dk1"/>
                </a:solidFill>
                <a:uFill>
                  <a:noFill/>
                </a:uFill>
                <a:hlinkClick r:id="rId4">
                  <a:extLst>
                    <a:ext uri="{A12FA001-AC4F-418D-AE19-62706E023703}">
                      <ahyp:hlinkClr val="tx"/>
                    </a:ext>
                  </a:extLst>
                </a:hlinkClick>
              </a:rPr>
              <a:t> </a:t>
            </a:r>
            <a:r>
              <a:rPr lang="en" sz="1200" u="sng">
                <a:solidFill>
                  <a:schemeClr val="hlink"/>
                </a:solidFill>
                <a:hlinkClick r:id="rId5"/>
              </a:rPr>
              <a:t>Booking.com</a:t>
            </a:r>
            <a:r>
              <a:rPr lang="en" sz="1200">
                <a:solidFill>
                  <a:schemeClr val="dk1"/>
                </a:solidFill>
              </a:rPr>
              <a:t> and identify what all strategies are being used to drive users to book right away. Take snapshots of the actual placement of those nudges on the website and write 2-3 sentences about why those strategies work. Bonus if you use the “4-part intent framework” described by Karan Peri</a:t>
            </a:r>
            <a:endParaRPr sz="12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sz="1200">
                <a:solidFill>
                  <a:schemeClr val="dk1"/>
                </a:solidFill>
              </a:rPr>
              <a:t>Retention:</a:t>
            </a:r>
            <a:r>
              <a:rPr lang="en" sz="1200">
                <a:solidFill>
                  <a:schemeClr val="dk1"/>
                </a:solidFill>
              </a:rPr>
              <a:t> Take snapshots of at least 5 different notifications/emails that were sent to you (on the mobile app or email) and grade them on a scale of 1-10 on their personalization, similar to what Ankur Gattani did during his session on Retention. Also, add a 2-3 sentence explanation about why those notifications/emails are good/bad. For bad ones, write down text/email for what is a better nudge.</a:t>
            </a:r>
            <a:endParaRPr sz="1200">
              <a:solidFill>
                <a:schemeClr val="dk1"/>
              </a:solidFill>
            </a:endParaRPr>
          </a:p>
          <a:p>
            <a:pPr indent="0" lvl="0" marL="0" rtl="0" algn="l">
              <a:lnSpc>
                <a:spcPct val="115000"/>
              </a:lnSpc>
              <a:spcBef>
                <a:spcPts val="1200"/>
              </a:spcBef>
              <a:spcAft>
                <a:spcPts val="1200"/>
              </a:spcAft>
              <a:buNone/>
            </a:pPr>
            <a:r>
              <a:rPr b="1" lang="en" sz="1200">
                <a:solidFill>
                  <a:schemeClr val="dk1"/>
                </a:solidFill>
              </a:rPr>
              <a:t>Pricing:</a:t>
            </a:r>
            <a:r>
              <a:rPr lang="en" sz="1200">
                <a:solidFill>
                  <a:schemeClr val="dk1"/>
                </a:solidFill>
              </a:rPr>
              <a:t> Visit the pricing pages of any 2 websites/apps and describe what all psychological tactics (described by Deepak Abbot) were used by those companies to make users purchase</a:t>
            </a:r>
            <a:endParaRPr b="1" sz="1900"/>
          </a:p>
        </p:txBody>
      </p:sp>
      <p:sp>
        <p:nvSpPr>
          <p:cNvPr id="66" name="Google Shape;66;p14"/>
          <p:cNvSpPr txBox="1"/>
          <p:nvPr/>
        </p:nvSpPr>
        <p:spPr>
          <a:xfrm>
            <a:off x="2245350" y="638600"/>
            <a:ext cx="46533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600">
                <a:solidFill>
                  <a:srgbClr val="2CB974"/>
                </a:solidFill>
                <a:latin typeface="Space Grotesk Medium"/>
                <a:ea typeface="Space Grotesk Medium"/>
                <a:cs typeface="Space Grotesk Medium"/>
                <a:sym typeface="Space Grotesk Medium"/>
              </a:rPr>
              <a:t>Problem Statement</a:t>
            </a:r>
            <a:endParaRPr>
              <a:solidFill>
                <a:srgbClr val="2CB974"/>
              </a:solidFill>
            </a:endParaRPr>
          </a:p>
        </p:txBody>
      </p:sp>
      <p:pic>
        <p:nvPicPr>
          <p:cNvPr id="67" name="Google Shape;67;p14"/>
          <p:cNvPicPr preferRelativeResize="0"/>
          <p:nvPr/>
        </p:nvPicPr>
        <p:blipFill>
          <a:blip r:embed="rId6">
            <a:alphaModFix/>
          </a:blip>
          <a:stretch>
            <a:fillRect/>
          </a:stretch>
        </p:blipFill>
        <p:spPr>
          <a:xfrm>
            <a:off x="0" y="4786306"/>
            <a:ext cx="9144003" cy="357188"/>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pic>
        <p:nvPicPr>
          <p:cNvPr id="190" name="Google Shape;190;p32"/>
          <p:cNvPicPr preferRelativeResize="0"/>
          <p:nvPr/>
        </p:nvPicPr>
        <p:blipFill>
          <a:blip r:embed="rId3">
            <a:alphaModFix/>
          </a:blip>
          <a:stretch>
            <a:fillRect/>
          </a:stretch>
        </p:blipFill>
        <p:spPr>
          <a:xfrm>
            <a:off x="0" y="0"/>
            <a:ext cx="9144003" cy="5143501"/>
          </a:xfrm>
          <a:prstGeom prst="rect">
            <a:avLst/>
          </a:prstGeom>
          <a:noFill/>
          <a:ln>
            <a:noFill/>
          </a:ln>
        </p:spPr>
      </p:pic>
      <p:sp>
        <p:nvSpPr>
          <p:cNvPr id="191" name="Google Shape;191;p32"/>
          <p:cNvSpPr txBox="1"/>
          <p:nvPr/>
        </p:nvSpPr>
        <p:spPr>
          <a:xfrm>
            <a:off x="328575" y="1925250"/>
            <a:ext cx="30000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3600">
                <a:solidFill>
                  <a:schemeClr val="lt1"/>
                </a:solidFill>
                <a:latin typeface="Space Grotesk Medium"/>
                <a:ea typeface="Space Grotesk Medium"/>
                <a:cs typeface="Space Grotesk Medium"/>
                <a:sym typeface="Space Grotesk Medium"/>
              </a:rPr>
              <a:t>Optimized</a:t>
            </a:r>
            <a:endParaRPr i="1" sz="3600">
              <a:solidFill>
                <a:schemeClr val="lt1"/>
              </a:solidFill>
              <a:latin typeface="Space Grotesk Medium"/>
              <a:ea typeface="Space Grotesk Medium"/>
              <a:cs typeface="Space Grotesk Medium"/>
              <a:sym typeface="Space Grotesk Medium"/>
            </a:endParaRPr>
          </a:p>
          <a:p>
            <a:pPr indent="0" lvl="0" marL="0" rtl="0" algn="l">
              <a:spcBef>
                <a:spcPts val="0"/>
              </a:spcBef>
              <a:spcAft>
                <a:spcPts val="0"/>
              </a:spcAft>
              <a:buNone/>
            </a:pPr>
            <a:r>
              <a:rPr i="1" lang="en" sz="3600">
                <a:solidFill>
                  <a:srgbClr val="2CB974"/>
                </a:solidFill>
                <a:latin typeface="Space Grotesk Medium"/>
                <a:ea typeface="Space Grotesk Medium"/>
                <a:cs typeface="Space Grotesk Medium"/>
                <a:sym typeface="Space Grotesk Medium"/>
              </a:rPr>
              <a:t>User Flow</a:t>
            </a:r>
            <a:endParaRPr i="1">
              <a:solidFill>
                <a:srgbClr val="2CB974"/>
              </a:solidFill>
            </a:endParaRPr>
          </a:p>
        </p:txBody>
      </p:sp>
      <p:sp>
        <p:nvSpPr>
          <p:cNvPr id="192" name="Google Shape;192;p32"/>
          <p:cNvSpPr txBox="1"/>
          <p:nvPr/>
        </p:nvSpPr>
        <p:spPr>
          <a:xfrm>
            <a:off x="4322050" y="1971450"/>
            <a:ext cx="4046700" cy="1539300"/>
          </a:xfrm>
          <a:prstGeom prst="rect">
            <a:avLst/>
          </a:prstGeom>
          <a:noFill/>
          <a:ln>
            <a:noFill/>
          </a:ln>
        </p:spPr>
        <p:txBody>
          <a:bodyPr anchorCtr="0" anchor="t" bIns="91425" lIns="91425" spcFirstLastPara="1" rIns="91425" wrap="square" tIns="91425">
            <a:spAutoFit/>
          </a:bodyPr>
          <a:lstStyle/>
          <a:p>
            <a:pPr indent="-368300" lvl="0" marL="457200" rtl="0" algn="l">
              <a:spcBef>
                <a:spcPts val="0"/>
              </a:spcBef>
              <a:spcAft>
                <a:spcPts val="0"/>
              </a:spcAft>
              <a:buClr>
                <a:schemeClr val="dk1"/>
              </a:buClr>
              <a:buSzPts val="2200"/>
              <a:buChar char="●"/>
            </a:pPr>
            <a:r>
              <a:rPr b="1" lang="en" sz="2200">
                <a:solidFill>
                  <a:schemeClr val="dk1"/>
                </a:solidFill>
              </a:rPr>
              <a:t>User Flow 1</a:t>
            </a:r>
            <a:endParaRPr b="1" sz="2200">
              <a:solidFill>
                <a:schemeClr val="dk1"/>
              </a:solidFill>
            </a:endParaRPr>
          </a:p>
          <a:p>
            <a:pPr indent="-368300" lvl="0" marL="457200" rtl="0" algn="l">
              <a:spcBef>
                <a:spcPts val="0"/>
              </a:spcBef>
              <a:spcAft>
                <a:spcPts val="0"/>
              </a:spcAft>
              <a:buClr>
                <a:schemeClr val="dk1"/>
              </a:buClr>
              <a:buSzPts val="2200"/>
              <a:buChar char="●"/>
            </a:pPr>
            <a:r>
              <a:rPr b="1" lang="en" sz="2200">
                <a:solidFill>
                  <a:schemeClr val="dk1"/>
                </a:solidFill>
              </a:rPr>
              <a:t>User Flow 2</a:t>
            </a:r>
            <a:endParaRPr b="1" sz="2200">
              <a:solidFill>
                <a:schemeClr val="dk1"/>
              </a:solidFill>
            </a:endParaRPr>
          </a:p>
          <a:p>
            <a:pPr indent="0" lvl="0" marL="0" rtl="0" algn="l">
              <a:spcBef>
                <a:spcPts val="0"/>
              </a:spcBef>
              <a:spcAft>
                <a:spcPts val="0"/>
              </a:spcAft>
              <a:buNone/>
            </a:pPr>
            <a:r>
              <a:t/>
            </a:r>
            <a:endParaRPr b="1" sz="2200">
              <a:solidFill>
                <a:schemeClr val="dk1"/>
              </a:solidFill>
            </a:endParaRPr>
          </a:p>
          <a:p>
            <a:pPr indent="0" lvl="0" marL="457200" rtl="0" algn="l">
              <a:spcBef>
                <a:spcPts val="0"/>
              </a:spcBef>
              <a:spcAft>
                <a:spcPts val="0"/>
              </a:spcAft>
              <a:buNone/>
            </a:pPr>
            <a:r>
              <a:t/>
            </a:r>
            <a:endParaRPr b="1" sz="2200">
              <a:solidFill>
                <a:schemeClr val="dk1"/>
              </a:solidFill>
            </a:endParaRPr>
          </a:p>
        </p:txBody>
      </p:sp>
      <p:pic>
        <p:nvPicPr>
          <p:cNvPr id="193" name="Google Shape;193;p32"/>
          <p:cNvPicPr preferRelativeResize="0"/>
          <p:nvPr/>
        </p:nvPicPr>
        <p:blipFill>
          <a:blip r:embed="rId4">
            <a:alphaModFix/>
          </a:blip>
          <a:stretch>
            <a:fillRect/>
          </a:stretch>
        </p:blipFill>
        <p:spPr>
          <a:xfrm>
            <a:off x="0" y="4786306"/>
            <a:ext cx="9144003" cy="357188"/>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pic>
        <p:nvPicPr>
          <p:cNvPr id="198" name="Google Shape;198;p33"/>
          <p:cNvPicPr preferRelativeResize="0"/>
          <p:nvPr/>
        </p:nvPicPr>
        <p:blipFill>
          <a:blip r:embed="rId3">
            <a:alphaModFix/>
          </a:blip>
          <a:stretch>
            <a:fillRect/>
          </a:stretch>
        </p:blipFill>
        <p:spPr>
          <a:xfrm>
            <a:off x="0" y="0"/>
            <a:ext cx="9144003" cy="5143501"/>
          </a:xfrm>
          <a:prstGeom prst="rect">
            <a:avLst/>
          </a:prstGeom>
          <a:noFill/>
          <a:ln>
            <a:noFill/>
          </a:ln>
        </p:spPr>
      </p:pic>
      <p:sp>
        <p:nvSpPr>
          <p:cNvPr id="199" name="Google Shape;199;p33"/>
          <p:cNvSpPr txBox="1"/>
          <p:nvPr/>
        </p:nvSpPr>
        <p:spPr>
          <a:xfrm>
            <a:off x="374625" y="935150"/>
            <a:ext cx="8268900" cy="15639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200"/>
              </a:spcBef>
              <a:spcAft>
                <a:spcPts val="1200"/>
              </a:spcAft>
              <a:buNone/>
            </a:pPr>
            <a:r>
              <a:rPr b="1" lang="en" sz="1600">
                <a:solidFill>
                  <a:schemeClr val="lt1"/>
                </a:solidFill>
              </a:rPr>
              <a:t>Retention: Take snapshots of at least 5 different notifications/emails that were sent to you (on the mobile app or email) and grade them on a scale of 1-10 on their personalization, similar to what Ankur Gattani did during his session on Retention. Also, add a 2-3 sentence explanation about why those notifications/emails are good/bad. For bad ones, write down text/email for what is a better nudge.</a:t>
            </a:r>
            <a:endParaRPr sz="1800">
              <a:solidFill>
                <a:schemeClr val="lt1"/>
              </a:solidFill>
            </a:endParaRPr>
          </a:p>
        </p:txBody>
      </p:sp>
      <p:sp>
        <p:nvSpPr>
          <p:cNvPr id="200" name="Google Shape;200;p33"/>
          <p:cNvSpPr txBox="1"/>
          <p:nvPr/>
        </p:nvSpPr>
        <p:spPr>
          <a:xfrm>
            <a:off x="467550" y="2571750"/>
            <a:ext cx="7635600" cy="523200"/>
          </a:xfrm>
          <a:prstGeom prst="rect">
            <a:avLst/>
          </a:prstGeom>
          <a:noFill/>
          <a:ln>
            <a:noFill/>
          </a:ln>
        </p:spPr>
        <p:txBody>
          <a:bodyPr anchorCtr="0" anchor="t" bIns="91425" lIns="91425" spcFirstLastPara="1" rIns="91425" wrap="square" tIns="91425">
            <a:spAutoFit/>
          </a:bodyPr>
          <a:lstStyle/>
          <a:p>
            <a:pPr indent="-368300" lvl="0" marL="457200" rtl="0" algn="l">
              <a:spcBef>
                <a:spcPts val="0"/>
              </a:spcBef>
              <a:spcAft>
                <a:spcPts val="0"/>
              </a:spcAft>
              <a:buClr>
                <a:srgbClr val="2CB974"/>
              </a:buClr>
              <a:buSzPts val="2200"/>
              <a:buChar char="●"/>
            </a:pPr>
            <a:r>
              <a:t/>
            </a:r>
            <a:endParaRPr b="1" sz="2200">
              <a:solidFill>
                <a:srgbClr val="2CB974"/>
              </a:solidFill>
            </a:endParaRPr>
          </a:p>
        </p:txBody>
      </p:sp>
      <p:sp>
        <p:nvSpPr>
          <p:cNvPr id="201" name="Google Shape;201;p33"/>
          <p:cNvSpPr txBox="1"/>
          <p:nvPr/>
        </p:nvSpPr>
        <p:spPr>
          <a:xfrm>
            <a:off x="727850" y="2989350"/>
            <a:ext cx="8103000" cy="1980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500"/>
              </a:spcBef>
              <a:spcAft>
                <a:spcPts val="0"/>
              </a:spcAft>
              <a:buClr>
                <a:schemeClr val="dk1"/>
              </a:buClr>
              <a:buSzPts val="1100"/>
              <a:buFont typeface="Arial"/>
              <a:buNone/>
            </a:pPr>
            <a:r>
              <a:rPr lang="en" sz="1200">
                <a:solidFill>
                  <a:srgbClr val="374151"/>
                </a:solidFill>
                <a:highlight>
                  <a:srgbClr val="F7F7F8"/>
                </a:highlight>
                <a:latin typeface="Roboto"/>
                <a:ea typeface="Roboto"/>
                <a:cs typeface="Roboto"/>
                <a:sym typeface="Roboto"/>
              </a:rPr>
              <a:t>Good Notifications/Emails (with explanation):</a:t>
            </a:r>
            <a:endParaRPr sz="1200">
              <a:solidFill>
                <a:srgbClr val="374151"/>
              </a:solidFill>
              <a:highlight>
                <a:srgbClr val="F7F7F8"/>
              </a:highlight>
              <a:latin typeface="Roboto"/>
              <a:ea typeface="Roboto"/>
              <a:cs typeface="Roboto"/>
              <a:sym typeface="Roboto"/>
            </a:endParaRPr>
          </a:p>
          <a:p>
            <a:pPr indent="0" lvl="0" marL="0" rtl="0" algn="l">
              <a:spcBef>
                <a:spcPts val="1500"/>
              </a:spcBef>
              <a:spcAft>
                <a:spcPts val="0"/>
              </a:spcAft>
              <a:buNone/>
            </a:pPr>
            <a:r>
              <a:rPr lang="en" sz="1200">
                <a:solidFill>
                  <a:srgbClr val="374151"/>
                </a:solidFill>
                <a:highlight>
                  <a:srgbClr val="F7F7F8"/>
                </a:highlight>
                <a:latin typeface="Roboto"/>
                <a:ea typeface="Roboto"/>
                <a:cs typeface="Roboto"/>
                <a:sym typeface="Roboto"/>
              </a:rPr>
              <a:t>Personalization: 9/10</a:t>
            </a:r>
            <a:endParaRPr sz="1200">
              <a:solidFill>
                <a:srgbClr val="374151"/>
              </a:solidFill>
              <a:highlight>
                <a:srgbClr val="F7F7F8"/>
              </a:highlight>
              <a:latin typeface="Roboto"/>
              <a:ea typeface="Roboto"/>
              <a:cs typeface="Roboto"/>
              <a:sym typeface="Roboto"/>
            </a:endParaRPr>
          </a:p>
          <a:p>
            <a:pPr indent="0" lvl="0" marL="0" rtl="0" algn="l">
              <a:lnSpc>
                <a:spcPct val="115000"/>
              </a:lnSpc>
              <a:spcBef>
                <a:spcPts val="1500"/>
              </a:spcBef>
              <a:spcAft>
                <a:spcPts val="0"/>
              </a:spcAft>
              <a:buNone/>
            </a:pPr>
            <a:r>
              <a:rPr lang="en" sz="1200">
                <a:solidFill>
                  <a:srgbClr val="374151"/>
                </a:solidFill>
                <a:highlight>
                  <a:srgbClr val="F7F7F8"/>
                </a:highlight>
                <a:latin typeface="Roboto"/>
                <a:ea typeface="Roboto"/>
                <a:cs typeface="Roboto"/>
                <a:sym typeface="Roboto"/>
              </a:rPr>
              <a:t>A good notification/email addresses the recipient by their name and provides personalized content tailored to their preferences and behavior. It may include personalized recommendations based on past interactions or specific offers relevant to their interests. Personalization enhances engagement by making the recipient feel valued and understood.</a:t>
            </a:r>
            <a:endParaRPr sz="1200">
              <a:solidFill>
                <a:srgbClr val="374151"/>
              </a:solidFill>
              <a:highlight>
                <a:srgbClr val="F7F7F8"/>
              </a:highlight>
              <a:latin typeface="Roboto"/>
              <a:ea typeface="Roboto"/>
              <a:cs typeface="Roboto"/>
              <a:sym typeface="Roboto"/>
            </a:endParaRPr>
          </a:p>
          <a:p>
            <a:pPr indent="0" lvl="0" marL="0" rtl="0" algn="l">
              <a:spcBef>
                <a:spcPts val="1500"/>
              </a:spcBef>
              <a:spcAft>
                <a:spcPts val="0"/>
              </a:spcAft>
              <a:buNone/>
            </a:pPr>
            <a:r>
              <a:t/>
            </a:r>
            <a:endParaRPr sz="1200">
              <a:solidFill>
                <a:srgbClr val="374151"/>
              </a:solidFill>
              <a:highlight>
                <a:srgbClr val="F7F7F8"/>
              </a:highlight>
              <a:latin typeface="Roboto"/>
              <a:ea typeface="Roboto"/>
              <a:cs typeface="Roboto"/>
              <a:sym typeface="Robo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pic>
        <p:nvPicPr>
          <p:cNvPr id="206" name="Google Shape;206;p34"/>
          <p:cNvPicPr preferRelativeResize="0"/>
          <p:nvPr/>
        </p:nvPicPr>
        <p:blipFill>
          <a:blip r:embed="rId3">
            <a:alphaModFix/>
          </a:blip>
          <a:stretch>
            <a:fillRect/>
          </a:stretch>
        </p:blipFill>
        <p:spPr>
          <a:xfrm>
            <a:off x="0" y="0"/>
            <a:ext cx="9144003" cy="5143501"/>
          </a:xfrm>
          <a:prstGeom prst="rect">
            <a:avLst/>
          </a:prstGeom>
          <a:noFill/>
          <a:ln>
            <a:noFill/>
          </a:ln>
        </p:spPr>
      </p:pic>
      <p:sp>
        <p:nvSpPr>
          <p:cNvPr id="207" name="Google Shape;207;p34"/>
          <p:cNvSpPr txBox="1"/>
          <p:nvPr/>
        </p:nvSpPr>
        <p:spPr>
          <a:xfrm>
            <a:off x="0" y="723725"/>
            <a:ext cx="9144000" cy="21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b="1" sz="100" u="sng"/>
          </a:p>
        </p:txBody>
      </p:sp>
      <p:sp>
        <p:nvSpPr>
          <p:cNvPr id="208" name="Google Shape;208;p34"/>
          <p:cNvSpPr txBox="1"/>
          <p:nvPr/>
        </p:nvSpPr>
        <p:spPr>
          <a:xfrm>
            <a:off x="206050" y="1153600"/>
            <a:ext cx="8739300" cy="370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rgbClr val="374151"/>
                </a:solidFill>
                <a:highlight>
                  <a:srgbClr val="F7F7F8"/>
                </a:highlight>
                <a:latin typeface="Roboto"/>
                <a:ea typeface="Roboto"/>
                <a:cs typeface="Roboto"/>
                <a:sym typeface="Roboto"/>
              </a:rPr>
              <a:t>Triggered by User Activity: 8/10 — Relevant notifications/emails triggered by specific user actions or milestones can be effective. For example, a follow-up email after completing a purchase or a reminder to revisit the platform after a period of inactivity. By responding to user behavior, these notifications show attentiveness and encourage continued interaction.</a:t>
            </a:r>
            <a:endParaRPr b="1" sz="1300">
              <a:solidFill>
                <a:srgbClr val="374151"/>
              </a:solidFill>
              <a:highlight>
                <a:srgbClr val="F7F7F8"/>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b="1" lang="en" sz="1300">
                <a:solidFill>
                  <a:srgbClr val="374151"/>
                </a:solidFill>
                <a:highlight>
                  <a:srgbClr val="F7F7F8"/>
                </a:highlight>
                <a:latin typeface="Roboto"/>
                <a:ea typeface="Roboto"/>
                <a:cs typeface="Roboto"/>
                <a:sym typeface="Roboto"/>
              </a:rPr>
              <a:t>Bad Notifications/Emails (with suggested improvement):</a:t>
            </a:r>
            <a:endParaRPr b="1" sz="1300">
              <a:solidFill>
                <a:srgbClr val="374151"/>
              </a:solidFill>
              <a:highlight>
                <a:srgbClr val="F7F7F8"/>
              </a:highlight>
              <a:latin typeface="Roboto"/>
              <a:ea typeface="Roboto"/>
              <a:cs typeface="Roboto"/>
              <a:sym typeface="Roboto"/>
            </a:endParaRPr>
          </a:p>
          <a:p>
            <a:pPr indent="0" lvl="0" marL="0" rtl="0" algn="l">
              <a:lnSpc>
                <a:spcPct val="115000"/>
              </a:lnSpc>
              <a:spcBef>
                <a:spcPts val="1500"/>
              </a:spcBef>
              <a:spcAft>
                <a:spcPts val="0"/>
              </a:spcAft>
              <a:buNone/>
            </a:pPr>
            <a:r>
              <a:rPr b="1" lang="en" sz="1300">
                <a:solidFill>
                  <a:srgbClr val="374151"/>
                </a:solidFill>
                <a:highlight>
                  <a:srgbClr val="F7F7F8"/>
                </a:highlight>
                <a:latin typeface="Roboto"/>
                <a:ea typeface="Roboto"/>
                <a:cs typeface="Roboto"/>
                <a:sym typeface="Roboto"/>
              </a:rPr>
              <a:t>Generic Promotional Email: 4/10 — A generic promotional email with no personalization or relevance to the recipient's preferences or actions is not effective. To improve, the email could be customized to highlight specific offers or recommendations based on the recipient's previous bookings or interests, making it more personalized and engaging.</a:t>
            </a:r>
            <a:endParaRPr b="1" sz="1300">
              <a:solidFill>
                <a:srgbClr val="374151"/>
              </a:solidFill>
              <a:highlight>
                <a:srgbClr val="F7F7F8"/>
              </a:highlight>
              <a:latin typeface="Roboto"/>
              <a:ea typeface="Roboto"/>
              <a:cs typeface="Roboto"/>
              <a:sym typeface="Roboto"/>
            </a:endParaRPr>
          </a:p>
          <a:p>
            <a:pPr indent="0" lvl="0" marL="0" rtl="0" algn="l">
              <a:lnSpc>
                <a:spcPct val="115000"/>
              </a:lnSpc>
              <a:spcBef>
                <a:spcPts val="0"/>
              </a:spcBef>
              <a:spcAft>
                <a:spcPts val="0"/>
              </a:spcAft>
              <a:buNone/>
            </a:pPr>
            <a:r>
              <a:t/>
            </a:r>
            <a:endParaRPr b="1" sz="1300">
              <a:solidFill>
                <a:srgbClr val="374151"/>
              </a:solidFill>
              <a:highlight>
                <a:srgbClr val="F7F7F8"/>
              </a:highlight>
              <a:latin typeface="Roboto"/>
              <a:ea typeface="Roboto"/>
              <a:cs typeface="Roboto"/>
              <a:sym typeface="Roboto"/>
            </a:endParaRPr>
          </a:p>
          <a:p>
            <a:pPr indent="0" lvl="0" marL="0" rtl="0" algn="l">
              <a:lnSpc>
                <a:spcPct val="115000"/>
              </a:lnSpc>
              <a:spcBef>
                <a:spcPts val="0"/>
              </a:spcBef>
              <a:spcAft>
                <a:spcPts val="0"/>
              </a:spcAft>
              <a:buNone/>
            </a:pPr>
            <a:r>
              <a:rPr b="1" lang="en" sz="1300">
                <a:solidFill>
                  <a:srgbClr val="374151"/>
                </a:solidFill>
                <a:highlight>
                  <a:srgbClr val="F7F7F8"/>
                </a:highlight>
                <a:latin typeface="Roboto"/>
                <a:ea typeface="Roboto"/>
                <a:cs typeface="Roboto"/>
                <a:sym typeface="Roboto"/>
              </a:rPr>
              <a:t>Inactive Account Notification: 6/10 — An email notifying about an inactive account can be a good reminder, but it may lack personalization. To improve, the email could include personalized suggestions based on the recipient's previous activity or recommendations tailored to their interests, motivating them to re-engage with the platform.</a:t>
            </a:r>
            <a:endParaRPr b="1" sz="1300">
              <a:solidFill>
                <a:srgbClr val="374151"/>
              </a:solidFill>
              <a:highlight>
                <a:srgbClr val="F7F7F8"/>
              </a:highlight>
              <a:latin typeface="Roboto"/>
              <a:ea typeface="Roboto"/>
              <a:cs typeface="Roboto"/>
              <a:sym typeface="Roboto"/>
            </a:endParaRPr>
          </a:p>
          <a:p>
            <a:pPr indent="0" lvl="0" marL="0" rtl="0" algn="l">
              <a:lnSpc>
                <a:spcPct val="115000"/>
              </a:lnSpc>
              <a:spcBef>
                <a:spcPts val="0"/>
              </a:spcBef>
              <a:spcAft>
                <a:spcPts val="0"/>
              </a:spcAft>
              <a:buNone/>
            </a:pPr>
            <a:r>
              <a:t/>
            </a:r>
            <a:endParaRPr b="1" sz="1700">
              <a:solidFill>
                <a:schemeClr val="dk1"/>
              </a:solidFill>
            </a:endParaRPr>
          </a:p>
        </p:txBody>
      </p:sp>
      <p:pic>
        <p:nvPicPr>
          <p:cNvPr id="209" name="Google Shape;209;p34"/>
          <p:cNvPicPr preferRelativeResize="0"/>
          <p:nvPr/>
        </p:nvPicPr>
        <p:blipFill>
          <a:blip r:embed="rId4">
            <a:alphaModFix/>
          </a:blip>
          <a:stretch>
            <a:fillRect/>
          </a:stretch>
        </p:blipFill>
        <p:spPr>
          <a:xfrm>
            <a:off x="0" y="4786306"/>
            <a:ext cx="9144003" cy="357188"/>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5"/>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15" name="Google Shape;215;p35"/>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216" name="Google Shape;216;p35"/>
          <p:cNvPicPr preferRelativeResize="0"/>
          <p:nvPr/>
        </p:nvPicPr>
        <p:blipFill>
          <a:blip r:embed="rId3">
            <a:alphaModFix/>
          </a:blip>
          <a:stretch>
            <a:fillRect/>
          </a:stretch>
        </p:blipFill>
        <p:spPr>
          <a:xfrm>
            <a:off x="238125" y="238125"/>
            <a:ext cx="8667750" cy="46672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6"/>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22" name="Google Shape;222;p36"/>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223" name="Google Shape;223;p36"/>
          <p:cNvPicPr preferRelativeResize="0"/>
          <p:nvPr/>
        </p:nvPicPr>
        <p:blipFill>
          <a:blip r:embed="rId3">
            <a:alphaModFix/>
          </a:blip>
          <a:stretch>
            <a:fillRect/>
          </a:stretch>
        </p:blipFill>
        <p:spPr>
          <a:xfrm>
            <a:off x="238125" y="447675"/>
            <a:ext cx="8667750" cy="42481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7"/>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29" name="Google Shape;229;p37"/>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230" name="Google Shape;230;p37"/>
          <p:cNvPicPr preferRelativeResize="0"/>
          <p:nvPr/>
        </p:nvPicPr>
        <p:blipFill>
          <a:blip r:embed="rId3">
            <a:alphaModFix/>
          </a:blip>
          <a:stretch>
            <a:fillRect/>
          </a:stretch>
        </p:blipFill>
        <p:spPr>
          <a:xfrm>
            <a:off x="219075" y="404813"/>
            <a:ext cx="8705850" cy="43338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8"/>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36" name="Google Shape;236;p38"/>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237" name="Google Shape;237;p38"/>
          <p:cNvPicPr preferRelativeResize="0"/>
          <p:nvPr/>
        </p:nvPicPr>
        <p:blipFill>
          <a:blip r:embed="rId3">
            <a:alphaModFix/>
          </a:blip>
          <a:stretch>
            <a:fillRect/>
          </a:stretch>
        </p:blipFill>
        <p:spPr>
          <a:xfrm>
            <a:off x="190500" y="509588"/>
            <a:ext cx="8763000" cy="41243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9"/>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43" name="Google Shape;243;p39"/>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244" name="Google Shape;244;p39"/>
          <p:cNvPicPr preferRelativeResize="0"/>
          <p:nvPr/>
        </p:nvPicPr>
        <p:blipFill>
          <a:blip r:embed="rId3">
            <a:alphaModFix/>
          </a:blip>
          <a:stretch>
            <a:fillRect/>
          </a:stretch>
        </p:blipFill>
        <p:spPr>
          <a:xfrm>
            <a:off x="171450" y="533400"/>
            <a:ext cx="8801100" cy="40767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pic>
        <p:nvPicPr>
          <p:cNvPr id="249" name="Google Shape;249;p40"/>
          <p:cNvPicPr preferRelativeResize="0"/>
          <p:nvPr/>
        </p:nvPicPr>
        <p:blipFill>
          <a:blip r:embed="rId3">
            <a:alphaModFix/>
          </a:blip>
          <a:stretch>
            <a:fillRect/>
          </a:stretch>
        </p:blipFill>
        <p:spPr>
          <a:xfrm>
            <a:off x="0" y="0"/>
            <a:ext cx="9144003" cy="5143501"/>
          </a:xfrm>
          <a:prstGeom prst="rect">
            <a:avLst/>
          </a:prstGeom>
          <a:noFill/>
          <a:ln>
            <a:noFill/>
          </a:ln>
        </p:spPr>
      </p:pic>
      <p:sp>
        <p:nvSpPr>
          <p:cNvPr id="250" name="Google Shape;250;p40"/>
          <p:cNvSpPr txBox="1"/>
          <p:nvPr/>
        </p:nvSpPr>
        <p:spPr>
          <a:xfrm>
            <a:off x="0" y="723725"/>
            <a:ext cx="8001900" cy="507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b="1" sz="2100" u="sng"/>
          </a:p>
        </p:txBody>
      </p:sp>
      <p:sp>
        <p:nvSpPr>
          <p:cNvPr id="251" name="Google Shape;251;p40"/>
          <p:cNvSpPr txBox="1"/>
          <p:nvPr/>
        </p:nvSpPr>
        <p:spPr>
          <a:xfrm>
            <a:off x="316450" y="945675"/>
            <a:ext cx="7827000" cy="3724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solidFill>
                  <a:srgbClr val="374151"/>
                </a:solidFill>
                <a:highlight>
                  <a:srgbClr val="F7F7F8"/>
                </a:highlight>
                <a:latin typeface="Roboto"/>
                <a:ea typeface="Roboto"/>
                <a:cs typeface="Roboto"/>
                <a:sym typeface="Roboto"/>
              </a:rPr>
              <a:t>These tactics are based on the principles described by Deepak Abbot, a well-known expert in product management and growth. Here are a few examples:</a:t>
            </a:r>
            <a:endParaRPr b="1" sz="1500">
              <a:solidFill>
                <a:srgbClr val="374151"/>
              </a:solidFill>
              <a:highlight>
                <a:srgbClr val="F7F7F8"/>
              </a:highlight>
              <a:latin typeface="Roboto"/>
              <a:ea typeface="Roboto"/>
              <a:cs typeface="Roboto"/>
              <a:sym typeface="Roboto"/>
            </a:endParaRPr>
          </a:p>
          <a:p>
            <a:pPr indent="-330200" lvl="0" marL="457200" rtl="0" algn="l">
              <a:spcBef>
                <a:spcPts val="1500"/>
              </a:spcBef>
              <a:spcAft>
                <a:spcPts val="0"/>
              </a:spcAft>
              <a:buClr>
                <a:schemeClr val="dk1"/>
              </a:buClr>
              <a:buSzPts val="1600"/>
              <a:buAutoNum type="arabicPeriod"/>
            </a:pPr>
            <a:r>
              <a:rPr b="1" lang="en" sz="1500">
                <a:solidFill>
                  <a:srgbClr val="374151"/>
                </a:solidFill>
                <a:highlight>
                  <a:srgbClr val="F7F7F8"/>
                </a:highlight>
                <a:latin typeface="Roboto"/>
                <a:ea typeface="Roboto"/>
                <a:cs typeface="Roboto"/>
                <a:sym typeface="Roboto"/>
              </a:rPr>
              <a:t>Anchoring: Companies use anchoring by presenting multiple pricing tiers or options, with one option being highlighted as the "recommended" or "most popular." This creates a reference point (anchor) for users and influences their perception of value, making them more likely to choose the recommended option.</a:t>
            </a:r>
            <a:endParaRPr b="1" sz="1500">
              <a:solidFill>
                <a:srgbClr val="374151"/>
              </a:solidFill>
              <a:highlight>
                <a:srgbClr val="F7F7F8"/>
              </a:highlight>
              <a:latin typeface="Roboto"/>
              <a:ea typeface="Roboto"/>
              <a:cs typeface="Roboto"/>
              <a:sym typeface="Roboto"/>
            </a:endParaRPr>
          </a:p>
          <a:p>
            <a:pPr indent="-330200" lvl="0" marL="457200" rtl="0" algn="l">
              <a:spcBef>
                <a:spcPts val="0"/>
              </a:spcBef>
              <a:spcAft>
                <a:spcPts val="0"/>
              </a:spcAft>
              <a:buClr>
                <a:schemeClr val="dk1"/>
              </a:buClr>
              <a:buSzPts val="1600"/>
              <a:buAutoNum type="arabicPeriod"/>
            </a:pPr>
            <a:r>
              <a:rPr b="1" lang="en" sz="1500">
                <a:solidFill>
                  <a:srgbClr val="374151"/>
                </a:solidFill>
                <a:highlight>
                  <a:srgbClr val="F7F7F8"/>
                </a:highlight>
                <a:latin typeface="Roboto"/>
                <a:ea typeface="Roboto"/>
                <a:cs typeface="Roboto"/>
                <a:sym typeface="Roboto"/>
              </a:rPr>
              <a:t>Scarcity: Creating a sense of scarcity is a powerful tactic to drive purchases. Companies may use countdown timers, limited-time offers, or limited availability of certain features or discounts to make users feel the urgency to buy before the opportunity is lost.</a:t>
            </a:r>
            <a:endParaRPr b="1" sz="1500">
              <a:solidFill>
                <a:srgbClr val="374151"/>
              </a:solidFill>
              <a:highlight>
                <a:srgbClr val="F7F7F8"/>
              </a:highlight>
              <a:latin typeface="Roboto"/>
              <a:ea typeface="Roboto"/>
              <a:cs typeface="Roboto"/>
              <a:sym typeface="Roboto"/>
            </a:endParaRPr>
          </a:p>
          <a:p>
            <a:pPr indent="-330200" lvl="0" marL="457200" rtl="0" algn="l">
              <a:spcBef>
                <a:spcPts val="0"/>
              </a:spcBef>
              <a:spcAft>
                <a:spcPts val="0"/>
              </a:spcAft>
              <a:buClr>
                <a:schemeClr val="dk1"/>
              </a:buClr>
              <a:buSzPts val="1600"/>
              <a:buAutoNum type="arabicPeriod"/>
            </a:pPr>
            <a:r>
              <a:rPr b="1" lang="en" sz="1500">
                <a:solidFill>
                  <a:srgbClr val="374151"/>
                </a:solidFill>
                <a:highlight>
                  <a:srgbClr val="F7F7F8"/>
                </a:highlight>
                <a:latin typeface="Roboto"/>
                <a:ea typeface="Roboto"/>
                <a:cs typeface="Roboto"/>
                <a:sym typeface="Roboto"/>
              </a:rPr>
              <a:t>Social Proof: Leveraging social proof is a common tactic to build trust and credibility. Companies may display testimonials, customer reviews, or showcase the number of customers/users they have. By highlighting the positive experiences of others, they create a persuasive influence on potential buyers.</a:t>
            </a:r>
            <a:endParaRPr b="1" sz="1600">
              <a:solidFill>
                <a:schemeClr val="dk1"/>
              </a:solidFill>
            </a:endParaRPr>
          </a:p>
        </p:txBody>
      </p:sp>
      <p:pic>
        <p:nvPicPr>
          <p:cNvPr id="252" name="Google Shape;252;p40"/>
          <p:cNvPicPr preferRelativeResize="0"/>
          <p:nvPr/>
        </p:nvPicPr>
        <p:blipFill>
          <a:blip r:embed="rId4">
            <a:alphaModFix/>
          </a:blip>
          <a:stretch>
            <a:fillRect/>
          </a:stretch>
        </p:blipFill>
        <p:spPr>
          <a:xfrm>
            <a:off x="0" y="4786306"/>
            <a:ext cx="9144003" cy="357188"/>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pic>
        <p:nvPicPr>
          <p:cNvPr id="257" name="Google Shape;257;p41"/>
          <p:cNvPicPr preferRelativeResize="0"/>
          <p:nvPr/>
        </p:nvPicPr>
        <p:blipFill>
          <a:blip r:embed="rId3">
            <a:alphaModFix/>
          </a:blip>
          <a:stretch>
            <a:fillRect/>
          </a:stretch>
        </p:blipFill>
        <p:spPr>
          <a:xfrm>
            <a:off x="0" y="0"/>
            <a:ext cx="9144003" cy="5143501"/>
          </a:xfrm>
          <a:prstGeom prst="rect">
            <a:avLst/>
          </a:prstGeom>
          <a:noFill/>
          <a:ln>
            <a:noFill/>
          </a:ln>
        </p:spPr>
      </p:pic>
      <p:sp>
        <p:nvSpPr>
          <p:cNvPr id="258" name="Google Shape;258;p41"/>
          <p:cNvSpPr txBox="1"/>
          <p:nvPr/>
        </p:nvSpPr>
        <p:spPr>
          <a:xfrm>
            <a:off x="0" y="723725"/>
            <a:ext cx="8001900" cy="507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b="1" sz="2100" u="sng"/>
          </a:p>
        </p:txBody>
      </p:sp>
      <p:sp>
        <p:nvSpPr>
          <p:cNvPr id="259" name="Google Shape;259;p41"/>
          <p:cNvSpPr txBox="1"/>
          <p:nvPr/>
        </p:nvSpPr>
        <p:spPr>
          <a:xfrm>
            <a:off x="859200" y="723725"/>
            <a:ext cx="7142700" cy="39867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b="1" lang="en" sz="1300">
                <a:solidFill>
                  <a:srgbClr val="374151"/>
                </a:solidFill>
                <a:highlight>
                  <a:srgbClr val="F7F7F8"/>
                </a:highlight>
                <a:latin typeface="Roboto"/>
                <a:ea typeface="Roboto"/>
                <a:cs typeface="Roboto"/>
                <a:sym typeface="Roboto"/>
              </a:rPr>
              <a:t>4. Free Trials or Freemium Models: Offering free trials or freemium models is an effective strategy to reduce purchase barriers. By providing a taste of the product or service at no cost, companies aim to engage users, showcase value, and increase the likelihood of conversion to a paid plan.</a:t>
            </a:r>
            <a:endParaRPr b="1" sz="1300">
              <a:solidFill>
                <a:srgbClr val="374151"/>
              </a:solidFill>
              <a:highlight>
                <a:srgbClr val="F7F7F8"/>
              </a:highlight>
              <a:latin typeface="Roboto"/>
              <a:ea typeface="Roboto"/>
              <a:cs typeface="Roboto"/>
              <a:sym typeface="Roboto"/>
            </a:endParaRPr>
          </a:p>
          <a:p>
            <a:pPr indent="0" lvl="0" marL="457200" rtl="0" algn="l">
              <a:spcBef>
                <a:spcPts val="0"/>
              </a:spcBef>
              <a:spcAft>
                <a:spcPts val="0"/>
              </a:spcAft>
              <a:buNone/>
            </a:pPr>
            <a:r>
              <a:rPr b="1" lang="en" sz="1300">
                <a:solidFill>
                  <a:srgbClr val="374151"/>
                </a:solidFill>
                <a:highlight>
                  <a:srgbClr val="F7F7F8"/>
                </a:highlight>
                <a:latin typeface="Roboto"/>
                <a:ea typeface="Roboto"/>
                <a:cs typeface="Roboto"/>
                <a:sym typeface="Roboto"/>
              </a:rPr>
              <a:t>5. Pricing Bundles: Companies often offer pricing bundles or packages that combine multiple products or services at a discounted price. This tactic taps into users' desire for value and cost savings by presenting a compelling offer that provides more for less.</a:t>
            </a:r>
            <a:endParaRPr b="1" sz="1300">
              <a:solidFill>
                <a:srgbClr val="374151"/>
              </a:solidFill>
              <a:highlight>
                <a:srgbClr val="F7F7F8"/>
              </a:highlight>
              <a:latin typeface="Roboto"/>
              <a:ea typeface="Roboto"/>
              <a:cs typeface="Roboto"/>
              <a:sym typeface="Roboto"/>
            </a:endParaRPr>
          </a:p>
          <a:p>
            <a:pPr indent="0" lvl="0" marL="457200" rtl="0" algn="l">
              <a:spcBef>
                <a:spcPts val="0"/>
              </a:spcBef>
              <a:spcAft>
                <a:spcPts val="0"/>
              </a:spcAft>
              <a:buNone/>
            </a:pPr>
            <a:r>
              <a:rPr b="1" lang="en" sz="1300">
                <a:solidFill>
                  <a:srgbClr val="374151"/>
                </a:solidFill>
                <a:highlight>
                  <a:srgbClr val="F7F7F8"/>
                </a:highlight>
                <a:latin typeface="Roboto"/>
                <a:ea typeface="Roboto"/>
                <a:cs typeface="Roboto"/>
                <a:sym typeface="Roboto"/>
              </a:rPr>
              <a:t>6. Risk Reversal: To mitigate user concerns and fears, companies may offer money-back guarantees, hassle-free returns, or no-obligation cancellations. This tactic reduces perceived risk and instills confidence in the purchase decision, making users more inclined to proceed.</a:t>
            </a:r>
            <a:endParaRPr b="1" sz="1300">
              <a:solidFill>
                <a:srgbClr val="374151"/>
              </a:solidFill>
              <a:highlight>
                <a:srgbClr val="F7F7F8"/>
              </a:highlight>
              <a:latin typeface="Roboto"/>
              <a:ea typeface="Roboto"/>
              <a:cs typeface="Roboto"/>
              <a:sym typeface="Roboto"/>
            </a:endParaRPr>
          </a:p>
          <a:p>
            <a:pPr indent="0" lvl="0" marL="457200" rtl="0" algn="l">
              <a:spcBef>
                <a:spcPts val="0"/>
              </a:spcBef>
              <a:spcAft>
                <a:spcPts val="0"/>
              </a:spcAft>
              <a:buNone/>
            </a:pPr>
            <a:r>
              <a:rPr b="1" lang="en" sz="1300">
                <a:solidFill>
                  <a:srgbClr val="374151"/>
                </a:solidFill>
                <a:highlight>
                  <a:srgbClr val="F7F7F8"/>
                </a:highlight>
                <a:latin typeface="Roboto"/>
                <a:ea typeface="Roboto"/>
                <a:cs typeface="Roboto"/>
                <a:sym typeface="Roboto"/>
              </a:rPr>
              <a:t>7. Limited Features in Lower Tiers: Some companies limit certain features or functionality in lower-priced tiers to encourage users to upgrade to higher-priced plans. This tactic creates a perceived value gap and motivates users to opt for higher-priced options to gain access to all desired features.</a:t>
            </a:r>
            <a:endParaRPr b="1" sz="1300">
              <a:solidFill>
                <a:srgbClr val="374151"/>
              </a:solidFill>
              <a:highlight>
                <a:srgbClr val="F7F7F8"/>
              </a:highlight>
              <a:latin typeface="Roboto"/>
              <a:ea typeface="Roboto"/>
              <a:cs typeface="Roboto"/>
              <a:sym typeface="Roboto"/>
            </a:endParaRPr>
          </a:p>
          <a:p>
            <a:pPr indent="0" lvl="0" marL="0" rtl="0" algn="l">
              <a:spcBef>
                <a:spcPts val="0"/>
              </a:spcBef>
              <a:spcAft>
                <a:spcPts val="0"/>
              </a:spcAft>
              <a:buNone/>
            </a:pPr>
            <a:r>
              <a:rPr b="1" lang="en" sz="1300">
                <a:solidFill>
                  <a:srgbClr val="374151"/>
                </a:solidFill>
                <a:highlight>
                  <a:srgbClr val="F7F7F8"/>
                </a:highlight>
                <a:latin typeface="Roboto"/>
                <a:ea typeface="Roboto"/>
                <a:cs typeface="Roboto"/>
                <a:sym typeface="Roboto"/>
              </a:rPr>
              <a:t>It's important to note that the effectiveness of these psychological tactics can vary based on the specific industry, target audience, and product/service being offered. Companies often experiment and iterate on their pricing pages to find the most persuasive and compelling strategies for their particular use</a:t>
            </a:r>
            <a:r>
              <a:rPr b="1" lang="en" sz="1300">
                <a:solidFill>
                  <a:srgbClr val="374151"/>
                </a:solidFill>
                <a:highlight>
                  <a:srgbClr val="F7F7F8"/>
                </a:highlight>
                <a:latin typeface="Roboto"/>
                <a:ea typeface="Roboto"/>
                <a:cs typeface="Roboto"/>
                <a:sym typeface="Roboto"/>
              </a:rPr>
              <a:t>r base.</a:t>
            </a:r>
            <a:endParaRPr b="1" sz="1300">
              <a:solidFill>
                <a:srgbClr val="374151"/>
              </a:solidFill>
              <a:highlight>
                <a:srgbClr val="F7F7F8"/>
              </a:highlight>
              <a:latin typeface="Roboto"/>
              <a:ea typeface="Roboto"/>
              <a:cs typeface="Roboto"/>
              <a:sym typeface="Roboto"/>
            </a:endParaRPr>
          </a:p>
        </p:txBody>
      </p:sp>
      <p:pic>
        <p:nvPicPr>
          <p:cNvPr id="260" name="Google Shape;260;p41"/>
          <p:cNvPicPr preferRelativeResize="0"/>
          <p:nvPr/>
        </p:nvPicPr>
        <p:blipFill>
          <a:blip r:embed="rId4">
            <a:alphaModFix/>
          </a:blip>
          <a:stretch>
            <a:fillRect/>
          </a:stretch>
        </p:blipFill>
        <p:spPr>
          <a:xfrm>
            <a:off x="0" y="4786306"/>
            <a:ext cx="9144003" cy="35718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pic>
        <p:nvPicPr>
          <p:cNvPr id="72" name="Google Shape;72;p15"/>
          <p:cNvPicPr preferRelativeResize="0"/>
          <p:nvPr/>
        </p:nvPicPr>
        <p:blipFill>
          <a:blip r:embed="rId3">
            <a:alphaModFix/>
          </a:blip>
          <a:stretch>
            <a:fillRect/>
          </a:stretch>
        </p:blipFill>
        <p:spPr>
          <a:xfrm>
            <a:off x="0" y="0"/>
            <a:ext cx="9144003" cy="5143501"/>
          </a:xfrm>
          <a:prstGeom prst="rect">
            <a:avLst/>
          </a:prstGeom>
          <a:noFill/>
          <a:ln>
            <a:noFill/>
          </a:ln>
        </p:spPr>
      </p:pic>
      <p:sp>
        <p:nvSpPr>
          <p:cNvPr id="73" name="Google Shape;73;p15"/>
          <p:cNvSpPr txBox="1"/>
          <p:nvPr/>
        </p:nvSpPr>
        <p:spPr>
          <a:xfrm>
            <a:off x="438175" y="2202300"/>
            <a:ext cx="4653300" cy="7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lt1"/>
                </a:solidFill>
                <a:latin typeface="Space Grotesk Medium"/>
                <a:ea typeface="Space Grotesk Medium"/>
                <a:cs typeface="Space Grotesk Medium"/>
                <a:sym typeface="Space Grotesk Medium"/>
              </a:rPr>
              <a:t>Contents</a:t>
            </a:r>
            <a:endParaRPr>
              <a:solidFill>
                <a:schemeClr val="lt1"/>
              </a:solidFill>
            </a:endParaRPr>
          </a:p>
        </p:txBody>
      </p:sp>
      <p:sp>
        <p:nvSpPr>
          <p:cNvPr id="74" name="Google Shape;74;p15"/>
          <p:cNvSpPr txBox="1"/>
          <p:nvPr/>
        </p:nvSpPr>
        <p:spPr>
          <a:xfrm>
            <a:off x="4425675" y="1632900"/>
            <a:ext cx="3538500" cy="1877700"/>
          </a:xfrm>
          <a:prstGeom prst="rect">
            <a:avLst/>
          </a:prstGeom>
          <a:noFill/>
          <a:ln>
            <a:noFill/>
          </a:ln>
        </p:spPr>
        <p:txBody>
          <a:bodyPr anchorCtr="0" anchor="t" bIns="91425" lIns="91425" spcFirstLastPara="1" rIns="91425" wrap="square" tIns="91425">
            <a:spAutoFit/>
          </a:bodyPr>
          <a:lstStyle/>
          <a:p>
            <a:pPr indent="-368300" lvl="0" marL="457200" rtl="0" algn="l">
              <a:spcBef>
                <a:spcPts val="0"/>
              </a:spcBef>
              <a:spcAft>
                <a:spcPts val="0"/>
              </a:spcAft>
              <a:buClr>
                <a:schemeClr val="dk1"/>
              </a:buClr>
              <a:buSzPts val="2200"/>
              <a:buChar char="●"/>
            </a:pPr>
            <a:r>
              <a:rPr b="1" lang="en" sz="2200">
                <a:solidFill>
                  <a:schemeClr val="dk1"/>
                </a:solidFill>
              </a:rPr>
              <a:t>Background</a:t>
            </a:r>
            <a:endParaRPr b="1" sz="2200">
              <a:solidFill>
                <a:schemeClr val="dk1"/>
              </a:solidFill>
            </a:endParaRPr>
          </a:p>
          <a:p>
            <a:pPr indent="-368300" lvl="0" marL="457200" rtl="0" algn="l">
              <a:spcBef>
                <a:spcPts val="0"/>
              </a:spcBef>
              <a:spcAft>
                <a:spcPts val="0"/>
              </a:spcAft>
              <a:buClr>
                <a:schemeClr val="dk1"/>
              </a:buClr>
              <a:buSzPts val="2200"/>
              <a:buChar char="●"/>
            </a:pPr>
            <a:r>
              <a:rPr b="1" lang="en" sz="2200">
                <a:solidFill>
                  <a:schemeClr val="dk1"/>
                </a:solidFill>
              </a:rPr>
              <a:t>Intent Framework</a:t>
            </a:r>
            <a:endParaRPr b="1" sz="2200">
              <a:solidFill>
                <a:schemeClr val="dk1"/>
              </a:solidFill>
            </a:endParaRPr>
          </a:p>
          <a:p>
            <a:pPr indent="-368300" lvl="0" marL="457200" rtl="0" algn="l">
              <a:spcBef>
                <a:spcPts val="0"/>
              </a:spcBef>
              <a:spcAft>
                <a:spcPts val="0"/>
              </a:spcAft>
              <a:buClr>
                <a:schemeClr val="dk1"/>
              </a:buClr>
              <a:buSzPts val="2200"/>
              <a:buChar char="●"/>
            </a:pPr>
            <a:r>
              <a:rPr b="1" lang="en" sz="2200">
                <a:solidFill>
                  <a:schemeClr val="dk1"/>
                </a:solidFill>
              </a:rPr>
              <a:t>Existing User Flows</a:t>
            </a:r>
            <a:endParaRPr b="1" sz="2200">
              <a:solidFill>
                <a:schemeClr val="dk1"/>
              </a:solidFill>
            </a:endParaRPr>
          </a:p>
          <a:p>
            <a:pPr indent="-368300" lvl="0" marL="457200" rtl="0" algn="l">
              <a:spcBef>
                <a:spcPts val="0"/>
              </a:spcBef>
              <a:spcAft>
                <a:spcPts val="0"/>
              </a:spcAft>
              <a:buClr>
                <a:schemeClr val="dk1"/>
              </a:buClr>
              <a:buSzPts val="2200"/>
              <a:buChar char="●"/>
            </a:pPr>
            <a:r>
              <a:rPr b="1" lang="en" sz="2200">
                <a:solidFill>
                  <a:schemeClr val="dk1"/>
                </a:solidFill>
              </a:rPr>
              <a:t>Optimised Flows </a:t>
            </a:r>
            <a:endParaRPr b="1" sz="2200">
              <a:solidFill>
                <a:schemeClr val="dk1"/>
              </a:solidFill>
            </a:endParaRPr>
          </a:p>
          <a:p>
            <a:pPr indent="-368300" lvl="0" marL="457200" rtl="0" algn="l">
              <a:spcBef>
                <a:spcPts val="0"/>
              </a:spcBef>
              <a:spcAft>
                <a:spcPts val="0"/>
              </a:spcAft>
              <a:buClr>
                <a:schemeClr val="dk1"/>
              </a:buClr>
              <a:buSzPts val="2200"/>
              <a:buChar char="●"/>
            </a:pPr>
            <a:r>
              <a:rPr b="1" lang="en" sz="2200">
                <a:solidFill>
                  <a:schemeClr val="dk1"/>
                </a:solidFill>
              </a:rPr>
              <a:t>Metrics/Impact</a:t>
            </a:r>
            <a:endParaRPr b="1" sz="2200">
              <a:solidFill>
                <a:schemeClr val="dk1"/>
              </a:solidFill>
            </a:endParaRPr>
          </a:p>
        </p:txBody>
      </p:sp>
      <p:pic>
        <p:nvPicPr>
          <p:cNvPr id="75" name="Google Shape;75;p15"/>
          <p:cNvPicPr preferRelativeResize="0"/>
          <p:nvPr/>
        </p:nvPicPr>
        <p:blipFill>
          <a:blip r:embed="rId4">
            <a:alphaModFix/>
          </a:blip>
          <a:stretch>
            <a:fillRect/>
          </a:stretch>
        </p:blipFill>
        <p:spPr>
          <a:xfrm>
            <a:off x="0" y="4786306"/>
            <a:ext cx="9144003" cy="357188"/>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pic>
        <p:nvPicPr>
          <p:cNvPr id="265" name="Google Shape;265;p42"/>
          <p:cNvPicPr preferRelativeResize="0"/>
          <p:nvPr/>
        </p:nvPicPr>
        <p:blipFill>
          <a:blip r:embed="rId3">
            <a:alphaModFix/>
          </a:blip>
          <a:stretch>
            <a:fillRect/>
          </a:stretch>
        </p:blipFill>
        <p:spPr>
          <a:xfrm>
            <a:off x="0" y="0"/>
            <a:ext cx="9144003" cy="5143501"/>
          </a:xfrm>
          <a:prstGeom prst="rect">
            <a:avLst/>
          </a:prstGeom>
          <a:noFill/>
          <a:ln>
            <a:noFill/>
          </a:ln>
        </p:spPr>
      </p:pic>
      <p:sp>
        <p:nvSpPr>
          <p:cNvPr id="266" name="Google Shape;266;p42"/>
          <p:cNvSpPr txBox="1"/>
          <p:nvPr/>
        </p:nvSpPr>
        <p:spPr>
          <a:xfrm>
            <a:off x="2391025" y="1364875"/>
            <a:ext cx="41325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sz="3800">
                <a:solidFill>
                  <a:schemeClr val="lt1"/>
                </a:solidFill>
                <a:latin typeface="Space Grotesk Medium"/>
                <a:ea typeface="Space Grotesk Medium"/>
                <a:cs typeface="Space Grotesk Medium"/>
                <a:sym typeface="Space Grotesk Medium"/>
              </a:rPr>
              <a:t>Thank </a:t>
            </a:r>
            <a:r>
              <a:rPr i="1" lang="en" sz="3800">
                <a:solidFill>
                  <a:srgbClr val="2CB974"/>
                </a:solidFill>
                <a:latin typeface="Space Grotesk Medium"/>
                <a:ea typeface="Space Grotesk Medium"/>
                <a:cs typeface="Space Grotesk Medium"/>
                <a:sym typeface="Space Grotesk Medium"/>
              </a:rPr>
              <a:t>You!</a:t>
            </a:r>
            <a:endParaRPr sz="1600">
              <a:solidFill>
                <a:srgbClr val="2CB974"/>
              </a:solidFill>
            </a:endParaRPr>
          </a:p>
        </p:txBody>
      </p:sp>
      <p:pic>
        <p:nvPicPr>
          <p:cNvPr id="267" name="Google Shape;267;p42"/>
          <p:cNvPicPr preferRelativeResize="0"/>
          <p:nvPr/>
        </p:nvPicPr>
        <p:blipFill>
          <a:blip r:embed="rId4">
            <a:alphaModFix/>
          </a:blip>
          <a:stretch>
            <a:fillRect/>
          </a:stretch>
        </p:blipFill>
        <p:spPr>
          <a:xfrm>
            <a:off x="0" y="4786306"/>
            <a:ext cx="9144003" cy="35718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pic>
        <p:nvPicPr>
          <p:cNvPr id="80" name="Google Shape;80;p16"/>
          <p:cNvPicPr preferRelativeResize="0"/>
          <p:nvPr/>
        </p:nvPicPr>
        <p:blipFill>
          <a:blip r:embed="rId3">
            <a:alphaModFix/>
          </a:blip>
          <a:stretch>
            <a:fillRect/>
          </a:stretch>
        </p:blipFill>
        <p:spPr>
          <a:xfrm>
            <a:off x="0" y="0"/>
            <a:ext cx="9144003" cy="5143501"/>
          </a:xfrm>
          <a:prstGeom prst="rect">
            <a:avLst/>
          </a:prstGeom>
          <a:noFill/>
          <a:ln>
            <a:noFill/>
          </a:ln>
        </p:spPr>
      </p:pic>
      <p:sp>
        <p:nvSpPr>
          <p:cNvPr id="81" name="Google Shape;81;p16"/>
          <p:cNvSpPr txBox="1"/>
          <p:nvPr/>
        </p:nvSpPr>
        <p:spPr>
          <a:xfrm>
            <a:off x="374625" y="935150"/>
            <a:ext cx="8268900" cy="12513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200"/>
              </a:spcBef>
              <a:spcAft>
                <a:spcPts val="1200"/>
              </a:spcAft>
              <a:buClr>
                <a:schemeClr val="dk1"/>
              </a:buClr>
              <a:buSzPts val="1100"/>
              <a:buFont typeface="Arial"/>
              <a:buNone/>
            </a:pPr>
            <a:r>
              <a:rPr b="1" lang="en" sz="2100">
                <a:solidFill>
                  <a:schemeClr val="lt1"/>
                </a:solidFill>
              </a:rPr>
              <a:t>Onboarding:</a:t>
            </a:r>
            <a:r>
              <a:rPr lang="en" sz="2100">
                <a:solidFill>
                  <a:schemeClr val="lt1"/>
                </a:solidFill>
              </a:rPr>
              <a:t> Signup for Notion through a new email, go through each of the 5-7 steps, and describe how each step helps the company provide a better onboarding experience to you</a:t>
            </a:r>
            <a:endParaRPr sz="2300">
              <a:solidFill>
                <a:schemeClr val="lt1"/>
              </a:solidFill>
            </a:endParaRPr>
          </a:p>
        </p:txBody>
      </p:sp>
      <p:sp>
        <p:nvSpPr>
          <p:cNvPr id="82" name="Google Shape;82;p16"/>
          <p:cNvSpPr txBox="1"/>
          <p:nvPr/>
        </p:nvSpPr>
        <p:spPr>
          <a:xfrm>
            <a:off x="467550" y="2571750"/>
            <a:ext cx="7635600" cy="523200"/>
          </a:xfrm>
          <a:prstGeom prst="rect">
            <a:avLst/>
          </a:prstGeom>
          <a:noFill/>
          <a:ln>
            <a:noFill/>
          </a:ln>
        </p:spPr>
        <p:txBody>
          <a:bodyPr anchorCtr="0" anchor="t" bIns="91425" lIns="91425" spcFirstLastPara="1" rIns="91425" wrap="square" tIns="91425">
            <a:spAutoFit/>
          </a:bodyPr>
          <a:lstStyle/>
          <a:p>
            <a:pPr indent="-368300" lvl="0" marL="457200" rtl="0" algn="l">
              <a:spcBef>
                <a:spcPts val="0"/>
              </a:spcBef>
              <a:spcAft>
                <a:spcPts val="0"/>
              </a:spcAft>
              <a:buClr>
                <a:srgbClr val="2CB974"/>
              </a:buClr>
              <a:buSzPts val="2200"/>
              <a:buChar char="●"/>
            </a:pPr>
            <a:r>
              <a:t/>
            </a:r>
            <a:endParaRPr b="1" sz="2200">
              <a:solidFill>
                <a:srgbClr val="2CB974"/>
              </a:solidFill>
            </a:endParaRPr>
          </a:p>
        </p:txBody>
      </p:sp>
      <p:sp>
        <p:nvSpPr>
          <p:cNvPr id="83" name="Google Shape;83;p16"/>
          <p:cNvSpPr txBox="1"/>
          <p:nvPr/>
        </p:nvSpPr>
        <p:spPr>
          <a:xfrm>
            <a:off x="727850" y="2989350"/>
            <a:ext cx="8103000" cy="2287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374151"/>
                </a:solidFill>
                <a:highlight>
                  <a:srgbClr val="F7F7F8"/>
                </a:highlight>
                <a:latin typeface="Roboto"/>
                <a:ea typeface="Roboto"/>
                <a:cs typeface="Roboto"/>
                <a:sym typeface="Roboto"/>
              </a:rPr>
              <a:t>Notion's onboarding process focuses on several key steps to provide a better experience for new users:</a:t>
            </a:r>
            <a:endParaRPr sz="1200">
              <a:solidFill>
                <a:srgbClr val="374151"/>
              </a:solidFill>
              <a:highlight>
                <a:srgbClr val="F7F7F8"/>
              </a:highlight>
              <a:latin typeface="Roboto"/>
              <a:ea typeface="Roboto"/>
              <a:cs typeface="Roboto"/>
              <a:sym typeface="Roboto"/>
            </a:endParaRPr>
          </a:p>
          <a:p>
            <a:pPr indent="-304800" lvl="0" marL="457200" rtl="0" algn="l">
              <a:lnSpc>
                <a:spcPct val="115000"/>
              </a:lnSpc>
              <a:spcBef>
                <a:spcPts val="1500"/>
              </a:spcBef>
              <a:spcAft>
                <a:spcPts val="0"/>
              </a:spcAft>
              <a:buClr>
                <a:srgbClr val="374151"/>
              </a:buClr>
              <a:buSzPts val="1200"/>
              <a:buFont typeface="Roboto"/>
              <a:buAutoNum type="arabicPeriod"/>
            </a:pPr>
            <a:r>
              <a:rPr lang="en" sz="1200">
                <a:solidFill>
                  <a:srgbClr val="374151"/>
                </a:solidFill>
                <a:highlight>
                  <a:srgbClr val="F7F7F8"/>
                </a:highlight>
                <a:latin typeface="Roboto"/>
                <a:ea typeface="Roboto"/>
                <a:cs typeface="Roboto"/>
                <a:sym typeface="Roboto"/>
              </a:rPr>
              <a:t>Email Verification: Verifying the email ensures accurate contact information and reduces the risk of user error or misuse.</a:t>
            </a:r>
            <a:endParaRPr sz="1200">
              <a:solidFill>
                <a:srgbClr val="374151"/>
              </a:solidFill>
              <a:highlight>
                <a:srgbClr val="F7F7F8"/>
              </a:highlight>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AutoNum type="arabicPeriod"/>
            </a:pPr>
            <a:r>
              <a:rPr lang="en" sz="1200">
                <a:solidFill>
                  <a:srgbClr val="374151"/>
                </a:solidFill>
                <a:highlight>
                  <a:srgbClr val="F7F7F8"/>
                </a:highlight>
                <a:latin typeface="Roboto"/>
                <a:ea typeface="Roboto"/>
                <a:cs typeface="Roboto"/>
                <a:sym typeface="Roboto"/>
              </a:rPr>
              <a:t>Account Creation: Setting up a unique username and password maintains the security and privacy of the user's account.</a:t>
            </a:r>
            <a:endParaRPr sz="1200">
              <a:solidFill>
                <a:srgbClr val="374151"/>
              </a:solidFill>
              <a:highlight>
                <a:srgbClr val="F7F7F8"/>
              </a:highlight>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AutoNum type="arabicPeriod"/>
            </a:pPr>
            <a:r>
              <a:rPr lang="en" sz="1200">
                <a:solidFill>
                  <a:srgbClr val="374151"/>
                </a:solidFill>
                <a:highlight>
                  <a:srgbClr val="F7F7F8"/>
                </a:highlight>
                <a:latin typeface="Roboto"/>
                <a:ea typeface="Roboto"/>
                <a:cs typeface="Roboto"/>
                <a:sym typeface="Roboto"/>
              </a:rPr>
              <a:t>Personalization: Allowing users to personalize their profile and interface creates a sense of ownership and engagement with the platform.</a:t>
            </a:r>
            <a:endParaRPr sz="1200">
              <a:solidFill>
                <a:srgbClr val="374151"/>
              </a:solidFill>
              <a:highlight>
                <a:srgbClr val="F7F7F8"/>
              </a:highlight>
              <a:latin typeface="Roboto"/>
              <a:ea typeface="Roboto"/>
              <a:cs typeface="Roboto"/>
              <a:sym typeface="Roboto"/>
            </a:endParaRPr>
          </a:p>
          <a:p>
            <a:pPr indent="0" lvl="0" marL="0" rtl="0" algn="l">
              <a:spcBef>
                <a:spcPts val="1500"/>
              </a:spcBef>
              <a:spcAft>
                <a:spcPts val="0"/>
              </a:spcAft>
              <a:buNone/>
            </a:pPr>
            <a:r>
              <a:t/>
            </a:r>
            <a:endParaRPr sz="1500">
              <a:solidFill>
                <a:srgbClr val="374151"/>
              </a:solidFill>
              <a:highlight>
                <a:srgbClr val="F7F7F8"/>
              </a:highlight>
              <a:latin typeface="Georgia"/>
              <a:ea typeface="Georgia"/>
              <a:cs typeface="Georgia"/>
              <a:sym typeface="Georgi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p17"/>
          <p:cNvPicPr preferRelativeResize="0"/>
          <p:nvPr/>
        </p:nvPicPr>
        <p:blipFill>
          <a:blip r:embed="rId3">
            <a:alphaModFix/>
          </a:blip>
          <a:stretch>
            <a:fillRect/>
          </a:stretch>
        </p:blipFill>
        <p:spPr>
          <a:xfrm>
            <a:off x="0" y="0"/>
            <a:ext cx="9144003" cy="5143501"/>
          </a:xfrm>
          <a:prstGeom prst="rect">
            <a:avLst/>
          </a:prstGeom>
          <a:noFill/>
          <a:ln>
            <a:noFill/>
          </a:ln>
        </p:spPr>
      </p:pic>
      <p:sp>
        <p:nvSpPr>
          <p:cNvPr id="89" name="Google Shape;89;p17"/>
          <p:cNvSpPr txBox="1"/>
          <p:nvPr/>
        </p:nvSpPr>
        <p:spPr>
          <a:xfrm>
            <a:off x="328575" y="1925250"/>
            <a:ext cx="3000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3600">
                <a:solidFill>
                  <a:schemeClr val="lt1"/>
                </a:solidFill>
                <a:latin typeface="Space Grotesk Medium"/>
                <a:ea typeface="Space Grotesk Medium"/>
                <a:cs typeface="Space Grotesk Medium"/>
                <a:sym typeface="Space Grotesk Medium"/>
              </a:rPr>
              <a:t>PROCESS</a:t>
            </a:r>
            <a:endParaRPr i="1">
              <a:solidFill>
                <a:srgbClr val="2CB974"/>
              </a:solidFill>
            </a:endParaRPr>
          </a:p>
        </p:txBody>
      </p:sp>
      <p:sp>
        <p:nvSpPr>
          <p:cNvPr id="90" name="Google Shape;90;p17"/>
          <p:cNvSpPr txBox="1"/>
          <p:nvPr/>
        </p:nvSpPr>
        <p:spPr>
          <a:xfrm>
            <a:off x="4322050" y="1971450"/>
            <a:ext cx="4046700" cy="523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b="1" sz="2200">
              <a:solidFill>
                <a:schemeClr val="dk1"/>
              </a:solidFill>
            </a:endParaRPr>
          </a:p>
        </p:txBody>
      </p:sp>
      <p:pic>
        <p:nvPicPr>
          <p:cNvPr id="91" name="Google Shape;91;p17"/>
          <p:cNvPicPr preferRelativeResize="0"/>
          <p:nvPr/>
        </p:nvPicPr>
        <p:blipFill>
          <a:blip r:embed="rId4">
            <a:alphaModFix/>
          </a:blip>
          <a:stretch>
            <a:fillRect/>
          </a:stretch>
        </p:blipFill>
        <p:spPr>
          <a:xfrm>
            <a:off x="0" y="4786306"/>
            <a:ext cx="9144003" cy="357188"/>
          </a:xfrm>
          <a:prstGeom prst="rect">
            <a:avLst/>
          </a:prstGeom>
          <a:noFill/>
          <a:ln>
            <a:noFill/>
          </a:ln>
        </p:spPr>
      </p:pic>
      <p:sp>
        <p:nvSpPr>
          <p:cNvPr id="92" name="Google Shape;92;p17"/>
          <p:cNvSpPr txBox="1"/>
          <p:nvPr/>
        </p:nvSpPr>
        <p:spPr>
          <a:xfrm>
            <a:off x="3596500" y="804325"/>
            <a:ext cx="5373600" cy="4653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500"/>
              </a:spcBef>
              <a:spcAft>
                <a:spcPts val="0"/>
              </a:spcAft>
              <a:buNone/>
            </a:pPr>
            <a:r>
              <a:rPr lang="en" sz="1300">
                <a:solidFill>
                  <a:srgbClr val="374151"/>
                </a:solidFill>
                <a:highlight>
                  <a:srgbClr val="F7F7F8"/>
                </a:highlight>
                <a:latin typeface="Roboto"/>
                <a:ea typeface="Roboto"/>
                <a:cs typeface="Roboto"/>
                <a:sym typeface="Roboto"/>
              </a:rPr>
              <a:t>4. </a:t>
            </a:r>
            <a:r>
              <a:rPr lang="en" sz="1300">
                <a:solidFill>
                  <a:srgbClr val="374151"/>
                </a:solidFill>
                <a:highlight>
                  <a:srgbClr val="F7F7F8"/>
                </a:highlight>
                <a:latin typeface="Roboto"/>
                <a:ea typeface="Roboto"/>
                <a:cs typeface="Roboto"/>
                <a:sym typeface="Roboto"/>
              </a:rPr>
              <a:t>Guided Tour/Tutorial: Providing a guided tour or tutorial helps users understand the platform's features and functionalities quickly.</a:t>
            </a:r>
            <a:endParaRPr sz="1300">
              <a:solidFill>
                <a:srgbClr val="374151"/>
              </a:solidFill>
              <a:highlight>
                <a:srgbClr val="F7F7F8"/>
              </a:highlight>
              <a:latin typeface="Roboto"/>
              <a:ea typeface="Roboto"/>
              <a:cs typeface="Roboto"/>
              <a:sym typeface="Roboto"/>
            </a:endParaRPr>
          </a:p>
          <a:p>
            <a:pPr indent="0" lvl="0" marL="0" rtl="0" algn="l">
              <a:lnSpc>
                <a:spcPct val="115000"/>
              </a:lnSpc>
              <a:spcBef>
                <a:spcPts val="1500"/>
              </a:spcBef>
              <a:spcAft>
                <a:spcPts val="0"/>
              </a:spcAft>
              <a:buNone/>
            </a:pPr>
            <a:r>
              <a:rPr lang="en" sz="1300">
                <a:solidFill>
                  <a:srgbClr val="374151"/>
                </a:solidFill>
                <a:highlight>
                  <a:srgbClr val="F7F7F8"/>
                </a:highlight>
                <a:latin typeface="Roboto"/>
                <a:ea typeface="Roboto"/>
                <a:cs typeface="Roboto"/>
                <a:sym typeface="Roboto"/>
              </a:rPr>
              <a:t>5. Sample Content and Templates: Offering pre-made structures and examples saves users time and inspires them with different ways to use the platform.</a:t>
            </a:r>
            <a:endParaRPr sz="1300">
              <a:solidFill>
                <a:srgbClr val="374151"/>
              </a:solidFill>
              <a:highlight>
                <a:srgbClr val="F7F7F8"/>
              </a:highlight>
              <a:latin typeface="Roboto"/>
              <a:ea typeface="Roboto"/>
              <a:cs typeface="Roboto"/>
              <a:sym typeface="Roboto"/>
            </a:endParaRPr>
          </a:p>
          <a:p>
            <a:pPr indent="0" lvl="0" marL="0" rtl="0" algn="l">
              <a:lnSpc>
                <a:spcPct val="115000"/>
              </a:lnSpc>
              <a:spcBef>
                <a:spcPts val="1500"/>
              </a:spcBef>
              <a:spcAft>
                <a:spcPts val="0"/>
              </a:spcAft>
              <a:buNone/>
            </a:pPr>
            <a:r>
              <a:rPr lang="en" sz="1300">
                <a:solidFill>
                  <a:srgbClr val="374151"/>
                </a:solidFill>
                <a:highlight>
                  <a:srgbClr val="F7F7F8"/>
                </a:highlight>
                <a:latin typeface="Roboto"/>
                <a:ea typeface="Roboto"/>
                <a:cs typeface="Roboto"/>
                <a:sym typeface="Roboto"/>
              </a:rPr>
              <a:t>6. User Support and Help Center: Accessible support resources such as a help center, FAQs, and live chat ensure users can address any questions or issues.</a:t>
            </a:r>
            <a:endParaRPr sz="1300">
              <a:solidFill>
                <a:srgbClr val="374151"/>
              </a:solidFill>
              <a:highlight>
                <a:srgbClr val="F7F7F8"/>
              </a:highlight>
              <a:latin typeface="Roboto"/>
              <a:ea typeface="Roboto"/>
              <a:cs typeface="Roboto"/>
              <a:sym typeface="Roboto"/>
            </a:endParaRPr>
          </a:p>
          <a:p>
            <a:pPr indent="0" lvl="0" marL="0" rtl="0" algn="l">
              <a:lnSpc>
                <a:spcPct val="115000"/>
              </a:lnSpc>
              <a:spcBef>
                <a:spcPts val="1500"/>
              </a:spcBef>
              <a:spcAft>
                <a:spcPts val="0"/>
              </a:spcAft>
              <a:buNone/>
            </a:pPr>
            <a:r>
              <a:rPr lang="en" sz="1300">
                <a:solidFill>
                  <a:srgbClr val="374151"/>
                </a:solidFill>
                <a:highlight>
                  <a:srgbClr val="F7F7F8"/>
                </a:highlight>
                <a:latin typeface="Roboto"/>
                <a:ea typeface="Roboto"/>
                <a:cs typeface="Roboto"/>
                <a:sym typeface="Roboto"/>
              </a:rPr>
              <a:t>7. Onboarding Progress Tracking: Visual indicators or checklists help users track their progress and stay organized throughout the onboarding process</a:t>
            </a:r>
            <a:endParaRPr sz="1300">
              <a:solidFill>
                <a:srgbClr val="374151"/>
              </a:solidFill>
              <a:highlight>
                <a:srgbClr val="F7F7F8"/>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n" sz="1300">
                <a:solidFill>
                  <a:srgbClr val="374151"/>
                </a:solidFill>
                <a:highlight>
                  <a:srgbClr val="F7F7F8"/>
                </a:highlight>
                <a:latin typeface="Roboto"/>
                <a:ea typeface="Roboto"/>
                <a:cs typeface="Roboto"/>
                <a:sym typeface="Roboto"/>
              </a:rPr>
              <a:t>Notion's focus on these steps aims to streamline user onboarding, enhance user satisfaction, and empower users to make the most of the platform.</a:t>
            </a:r>
            <a:endParaRPr sz="1300">
              <a:solidFill>
                <a:srgbClr val="374151"/>
              </a:solidFill>
              <a:highlight>
                <a:srgbClr val="F7F7F8"/>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600">
              <a:solidFill>
                <a:srgbClr val="374151"/>
              </a:solidFill>
              <a:highlight>
                <a:srgbClr val="F7F7F8"/>
              </a:highlight>
              <a:latin typeface="Georgia"/>
              <a:ea typeface="Georgia"/>
              <a:cs typeface="Georgia"/>
              <a:sym typeface="Georgia"/>
            </a:endParaRPr>
          </a:p>
          <a:p>
            <a:pPr indent="0" lvl="0" marL="0" rtl="0" algn="l">
              <a:spcBef>
                <a:spcPts val="0"/>
              </a:spcBef>
              <a:spcAft>
                <a:spcPts val="0"/>
              </a:spcAft>
              <a:buNone/>
            </a:pPr>
            <a:r>
              <a:t/>
            </a:r>
            <a:endParaRPr sz="1500">
              <a:solidFill>
                <a:schemeClr val="dk1"/>
              </a:solidFill>
              <a:highlight>
                <a:srgbClr val="F7F7F8"/>
              </a:highlight>
              <a:latin typeface="Georgia"/>
              <a:ea typeface="Georgia"/>
              <a:cs typeface="Georgia"/>
              <a:sym typeface="Georgi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id="97" name="Google Shape;97;p18"/>
          <p:cNvPicPr preferRelativeResize="0"/>
          <p:nvPr/>
        </p:nvPicPr>
        <p:blipFill>
          <a:blip r:embed="rId3">
            <a:alphaModFix/>
          </a:blip>
          <a:stretch>
            <a:fillRect/>
          </a:stretch>
        </p:blipFill>
        <p:spPr>
          <a:xfrm>
            <a:off x="0" y="0"/>
            <a:ext cx="9144000" cy="494435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pic>
        <p:nvPicPr>
          <p:cNvPr id="102" name="Google Shape;102;p19"/>
          <p:cNvPicPr preferRelativeResize="0"/>
          <p:nvPr/>
        </p:nvPicPr>
        <p:blipFill>
          <a:blip r:embed="rId3">
            <a:alphaModFix/>
          </a:blip>
          <a:stretch>
            <a:fillRect/>
          </a:stretch>
        </p:blipFill>
        <p:spPr>
          <a:xfrm>
            <a:off x="460700" y="152400"/>
            <a:ext cx="8222588" cy="49911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p20"/>
          <p:cNvPicPr preferRelativeResize="0"/>
          <p:nvPr/>
        </p:nvPicPr>
        <p:blipFill>
          <a:blip r:embed="rId3">
            <a:alphaModFix/>
          </a:blip>
          <a:stretch>
            <a:fillRect/>
          </a:stretch>
        </p:blipFill>
        <p:spPr>
          <a:xfrm>
            <a:off x="152400" y="152400"/>
            <a:ext cx="6629400" cy="28670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pic>
        <p:nvPicPr>
          <p:cNvPr id="112" name="Google Shape;112;p21"/>
          <p:cNvPicPr preferRelativeResize="0"/>
          <p:nvPr/>
        </p:nvPicPr>
        <p:blipFill>
          <a:blip r:embed="rId3">
            <a:alphaModFix/>
          </a:blip>
          <a:stretch>
            <a:fillRect/>
          </a:stretch>
        </p:blipFill>
        <p:spPr>
          <a:xfrm>
            <a:off x="152400" y="152400"/>
            <a:ext cx="7343775" cy="33051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